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0" r:id="rId6"/>
    <p:sldId id="266" r:id="rId7"/>
    <p:sldId id="267" r:id="rId8"/>
    <p:sldId id="268" r:id="rId9"/>
    <p:sldId id="269" r:id="rId10"/>
    <p:sldId id="262" r:id="rId11"/>
    <p:sldId id="270" r:id="rId12"/>
    <p:sldId id="263" r:id="rId13"/>
    <p:sldId id="264" r:id="rId14"/>
    <p:sldId id="265" r:id="rId15"/>
    <p:sldId id="272" r:id="rId16"/>
    <p:sldId id="273" r:id="rId17"/>
    <p:sldId id="274" r:id="rId18"/>
    <p:sldId id="275" r:id="rId19"/>
    <p:sldId id="276" r:id="rId20"/>
    <p:sldId id="277" r:id="rId21"/>
    <p:sldId id="278" r:id="rId22"/>
    <p:sldId id="279" r:id="rId23"/>
    <p:sldId id="271"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96D01"/>
    <a:srgbClr val="5E3421"/>
    <a:srgbClr val="956A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19" autoAdjust="0"/>
  </p:normalViewPr>
  <p:slideViewPr>
    <p:cSldViewPr snapToGrid="0" snapToObjects="1">
      <p:cViewPr varScale="1">
        <p:scale>
          <a:sx n="82" d="100"/>
          <a:sy n="82" d="100"/>
        </p:scale>
        <p:origin x="8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58618188264703"/>
          <c:y val="0.21025641025641001"/>
          <c:w val="0.35645232182354902"/>
          <c:h val="0.62759983848172796"/>
        </c:manualLayout>
      </c:layout>
      <c:pieChart>
        <c:varyColors val="1"/>
        <c:ser>
          <c:idx val="0"/>
          <c:order val="0"/>
          <c:tx>
            <c:strRef>
              <c:f>Sheet1!$B$1</c:f>
              <c:strCache>
                <c:ptCount val="1"/>
                <c:pt idx="0">
                  <c:v>Scholarships</c:v>
                </c:pt>
              </c:strCache>
            </c:strRef>
          </c:tx>
          <c:cat>
            <c:strRef>
              <c:f>Sheet1!$A$2:$A$7</c:f>
              <c:strCache>
                <c:ptCount val="6"/>
                <c:pt idx="0">
                  <c:v>Employer/Member Programs</c:v>
                </c:pt>
                <c:pt idx="1">
                  <c:v>High School Seniors</c:v>
                </c:pt>
                <c:pt idx="2">
                  <c:v>Undergraduate Programs</c:v>
                </c:pt>
                <c:pt idx="3">
                  <c:v>Graduate Programs</c:v>
                </c:pt>
                <c:pt idx="4">
                  <c:v>No Financial Need</c:v>
                </c:pt>
                <c:pt idx="5">
                  <c:v>Non-Citizen</c:v>
                </c:pt>
              </c:strCache>
            </c:strRef>
          </c:cat>
          <c:val>
            <c:numRef>
              <c:f>Sheet1!$B$2:$B$7</c:f>
              <c:numCache>
                <c:formatCode>General</c:formatCode>
                <c:ptCount val="6"/>
                <c:pt idx="0">
                  <c:v>55</c:v>
                </c:pt>
                <c:pt idx="1">
                  <c:v>388</c:v>
                </c:pt>
                <c:pt idx="2">
                  <c:v>282</c:v>
                </c:pt>
                <c:pt idx="3">
                  <c:v>105</c:v>
                </c:pt>
                <c:pt idx="4">
                  <c:v>103</c:v>
                </c:pt>
                <c:pt idx="5">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0.03301</cdr:x>
      <cdr:y>0.6188</cdr:y>
    </cdr:from>
    <cdr:to>
      <cdr:x>0.23883</cdr:x>
      <cdr:y>0.80171</cdr:y>
    </cdr:to>
    <cdr:sp macro="" textlink="">
      <cdr:nvSpPr>
        <cdr:cNvPr id="2" name="TextBox 1"/>
        <cdr:cNvSpPr txBox="1"/>
      </cdr:nvSpPr>
      <cdr:spPr>
        <a:xfrm xmlns:a="http://schemas.openxmlformats.org/drawingml/2006/main">
          <a:off x="287867" y="3064932"/>
          <a:ext cx="1794933" cy="905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solidFill>
                <a:srgbClr val="FFFFFF"/>
              </a:solidFill>
            </a:rPr>
            <a:t>Undergraduate Programs</a:t>
          </a:r>
          <a:endParaRPr lang="en-US" sz="2000" dirty="0">
            <a:solidFill>
              <a:srgbClr val="FFFFFF"/>
            </a:solidFill>
          </a:endParaRPr>
        </a:p>
      </cdr:txBody>
    </cdr:sp>
  </cdr:relSizeAnchor>
  <cdr:relSizeAnchor xmlns:cdr="http://schemas.openxmlformats.org/drawingml/2006/chartDrawing">
    <cdr:from>
      <cdr:x>0.55607</cdr:x>
      <cdr:y>0.12506</cdr:y>
    </cdr:from>
    <cdr:to>
      <cdr:x>0.62027</cdr:x>
      <cdr:y>0.18681</cdr:y>
    </cdr:to>
    <cdr:cxnSp macro="">
      <cdr:nvCxnSpPr>
        <cdr:cNvPr id="4" name="Straight Arrow Connector 3"/>
        <cdr:cNvCxnSpPr/>
      </cdr:nvCxnSpPr>
      <cdr:spPr>
        <a:xfrm xmlns:a="http://schemas.openxmlformats.org/drawingml/2006/main" flipH="1">
          <a:off x="4849284" y="619430"/>
          <a:ext cx="559866" cy="305816"/>
        </a:xfrm>
        <a:prstGeom xmlns:a="http://schemas.openxmlformats.org/drawingml/2006/main" prst="straightConnector1">
          <a:avLst/>
        </a:prstGeom>
        <a:ln xmlns:a="http://schemas.openxmlformats.org/drawingml/2006/main">
          <a:solidFill>
            <a:schemeClr val="accent6">
              <a:lumMod val="20000"/>
              <a:lumOff val="80000"/>
            </a:schemeClr>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0.25413</cdr:x>
      <cdr:y>0.69825</cdr:y>
    </cdr:from>
    <cdr:to>
      <cdr:x>0.31602</cdr:x>
      <cdr:y>0.75641</cdr:y>
    </cdr:to>
    <cdr:cxnSp macro="">
      <cdr:nvCxnSpPr>
        <cdr:cNvPr id="6" name="Straight Arrow Connector 5"/>
        <cdr:cNvCxnSpPr/>
      </cdr:nvCxnSpPr>
      <cdr:spPr>
        <a:xfrm xmlns:a="http://schemas.openxmlformats.org/drawingml/2006/main" flipV="1">
          <a:off x="2216149" y="3458424"/>
          <a:ext cx="539752" cy="288078"/>
        </a:xfrm>
        <a:prstGeom xmlns:a="http://schemas.openxmlformats.org/drawingml/2006/main" prst="straightConnector1">
          <a:avLst/>
        </a:prstGeom>
        <a:ln xmlns:a="http://schemas.openxmlformats.org/drawingml/2006/main">
          <a:solidFill>
            <a:schemeClr val="accent6">
              <a:lumMod val="20000"/>
              <a:lumOff val="80000"/>
            </a:schemeClr>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0.23447</cdr:x>
      <cdr:y>0.3381</cdr:y>
    </cdr:from>
    <cdr:to>
      <cdr:x>0.31602</cdr:x>
      <cdr:y>0.37774</cdr:y>
    </cdr:to>
    <cdr:cxnSp macro="">
      <cdr:nvCxnSpPr>
        <cdr:cNvPr id="7" name="Straight Arrow Connector 6"/>
        <cdr:cNvCxnSpPr/>
      </cdr:nvCxnSpPr>
      <cdr:spPr>
        <a:xfrm xmlns:a="http://schemas.openxmlformats.org/drawingml/2006/main">
          <a:off x="2044702" y="1674589"/>
          <a:ext cx="711199" cy="196335"/>
        </a:xfrm>
        <a:prstGeom xmlns:a="http://schemas.openxmlformats.org/drawingml/2006/main" prst="straightConnector1">
          <a:avLst/>
        </a:prstGeom>
        <a:ln xmlns:a="http://schemas.openxmlformats.org/drawingml/2006/main">
          <a:solidFill>
            <a:schemeClr val="accent6">
              <a:lumMod val="20000"/>
              <a:lumOff val="80000"/>
            </a:schemeClr>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0.33544</cdr:x>
      <cdr:y>0.14641</cdr:y>
    </cdr:from>
    <cdr:to>
      <cdr:x>0.39199</cdr:x>
      <cdr:y>0.22313</cdr:y>
    </cdr:to>
    <cdr:cxnSp macro="">
      <cdr:nvCxnSpPr>
        <cdr:cNvPr id="8" name="Straight Arrow Connector 7"/>
        <cdr:cNvCxnSpPr/>
      </cdr:nvCxnSpPr>
      <cdr:spPr>
        <a:xfrm xmlns:a="http://schemas.openxmlformats.org/drawingml/2006/main">
          <a:off x="2925235" y="725191"/>
          <a:ext cx="493154" cy="379994"/>
        </a:xfrm>
        <a:prstGeom xmlns:a="http://schemas.openxmlformats.org/drawingml/2006/main" prst="straightConnector1">
          <a:avLst/>
        </a:prstGeom>
        <a:ln xmlns:a="http://schemas.openxmlformats.org/drawingml/2006/main">
          <a:solidFill>
            <a:schemeClr val="accent6">
              <a:lumMod val="20000"/>
              <a:lumOff val="80000"/>
            </a:schemeClr>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0.46145</cdr:x>
      <cdr:y>0.08586</cdr:y>
    </cdr:from>
    <cdr:to>
      <cdr:x>0.47817</cdr:x>
      <cdr:y>0.16664</cdr:y>
    </cdr:to>
    <cdr:cxnSp macro="">
      <cdr:nvCxnSpPr>
        <cdr:cNvPr id="9" name="Straight Arrow Connector 8"/>
        <cdr:cNvCxnSpPr/>
      </cdr:nvCxnSpPr>
      <cdr:spPr>
        <a:xfrm xmlns:a="http://schemas.openxmlformats.org/drawingml/2006/main">
          <a:off x="4024109" y="425254"/>
          <a:ext cx="145887" cy="400108"/>
        </a:xfrm>
        <a:prstGeom xmlns:a="http://schemas.openxmlformats.org/drawingml/2006/main" prst="straightConnector1">
          <a:avLst/>
        </a:prstGeom>
        <a:ln xmlns:a="http://schemas.openxmlformats.org/drawingml/2006/main">
          <a:solidFill>
            <a:schemeClr val="accent6">
              <a:lumMod val="20000"/>
              <a:lumOff val="80000"/>
            </a:schemeClr>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4435BE-3765-49AC-95D9-A68E580C3B65}" type="datetimeFigureOut">
              <a:rPr lang="en-US" smtClean="0"/>
              <a:t>12/17/2014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23F612-AE6B-443C-B075-751744D3F5E9}" type="slidenum">
              <a:rPr lang="en-US" smtClean="0"/>
              <a:t>‹#›</a:t>
            </a:fld>
            <a:endParaRPr lang="en-US"/>
          </a:p>
        </p:txBody>
      </p:sp>
    </p:spTree>
    <p:extLst>
      <p:ext uri="{BB962C8B-B14F-4D97-AF65-F5344CB8AC3E}">
        <p14:creationId xmlns:p14="http://schemas.microsoft.com/office/powerpoint/2010/main" val="280110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916458-9AF2-4A62-B7AD-FA147DD5517F}" type="datetimeFigureOut">
              <a:rPr lang="en-US" smtClean="0"/>
              <a:t>12/17/2014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A701CC-9265-4520-BC69-2177AF4BBE85}" type="slidenum">
              <a:rPr lang="en-US" smtClean="0"/>
              <a:t>‹#›</a:t>
            </a:fld>
            <a:endParaRPr lang="en-US"/>
          </a:p>
        </p:txBody>
      </p:sp>
    </p:spTree>
    <p:extLst>
      <p:ext uri="{BB962C8B-B14F-4D97-AF65-F5344CB8AC3E}">
        <p14:creationId xmlns:p14="http://schemas.microsoft.com/office/powerpoint/2010/main" val="227356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oregonstudentaid.gov/listScholarships.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regonstudentaid.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Office of Student Access and Completion, located in Eugene, is Oregon’s only state financial aid agency. OSAC was established by the Oregon Legislature in 1959 to administer a variety of state, federal, and privately funded student financial aid programs for the benefit of Oregonians attending institutions of postsecondary education. </a:t>
            </a:r>
          </a:p>
        </p:txBody>
      </p:sp>
      <p:sp>
        <p:nvSpPr>
          <p:cNvPr id="4" name="Slide Number Placeholder 3"/>
          <p:cNvSpPr>
            <a:spLocks noGrp="1"/>
          </p:cNvSpPr>
          <p:nvPr>
            <p:ph type="sldNum" sz="quarter" idx="10"/>
          </p:nvPr>
        </p:nvSpPr>
        <p:spPr/>
        <p:txBody>
          <a:bodyPr/>
          <a:lstStyle/>
          <a:p>
            <a:fld id="{FCA701CC-9265-4520-BC69-2177AF4BBE85}" type="slidenum">
              <a:rPr lang="en-US" smtClean="0"/>
              <a:t>1</a:t>
            </a:fld>
            <a:endParaRPr lang="en-US"/>
          </a:p>
        </p:txBody>
      </p:sp>
    </p:spTree>
    <p:extLst>
      <p:ext uri="{BB962C8B-B14F-4D97-AF65-F5344CB8AC3E}">
        <p14:creationId xmlns:p14="http://schemas.microsoft.com/office/powerpoint/2010/main" val="3197405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Chafee Education and Training Grant</a:t>
            </a:r>
            <a:r>
              <a:rPr lang="en-US" dirty="0"/>
              <a:t> – Federal grant for former foster youth. Awards up to $3,000 annually. Oregon </a:t>
            </a:r>
            <a:r>
              <a:rPr lang="en-US" dirty="0" err="1"/>
              <a:t>Dept</a:t>
            </a:r>
            <a:r>
              <a:rPr lang="en-US" dirty="0"/>
              <a:t> of Human Services approves eligibility, and OSAC disburses funds to schools. Application Deadlines: August 1 (fall); November 1 (winter);  February 1 (spring); May 1 (summer) </a:t>
            </a:r>
          </a:p>
          <a:p>
            <a:endParaRPr lang="en-US" dirty="0"/>
          </a:p>
          <a:p>
            <a:r>
              <a:rPr lang="en-US" b="1" u="sng" dirty="0"/>
              <a:t>Tuition and Fee Waiver for Foster Youth</a:t>
            </a:r>
            <a:r>
              <a:rPr lang="en-US" b="1" dirty="0"/>
              <a:t> – </a:t>
            </a:r>
            <a:r>
              <a:rPr lang="en-US" dirty="0"/>
              <a:t>For current and former foster youth at Oregon community colleges and public universities. Eligibility is determined by DHS.  Awards the difference between Pell Grants and OOG received and tuition and fees. Each year, recipients must also complete 30 hours of community service to renew the waiver. </a:t>
            </a:r>
          </a:p>
          <a:p>
            <a:pPr defTabSz="949478">
              <a:defRPr/>
            </a:pPr>
            <a:endParaRPr lang="en-US" b="1" u="sng" dirty="0"/>
          </a:p>
          <a:p>
            <a:r>
              <a:rPr lang="en-US" b="1" u="sng" dirty="0"/>
              <a:t>Deceased or Disabled Public Safety Officer Grant</a:t>
            </a:r>
            <a:r>
              <a:rPr lang="en-US" dirty="0"/>
              <a:t> – For children of public safety officers killed or disabled in the line of duty. Awards up to full tuition &amp; fees, depending on student’s financial resources and cost of attendance. Application is available on OSAC’s website. No application deadline but it’s best to submit as soon as they file their FAFSA. </a:t>
            </a:r>
          </a:p>
          <a:p>
            <a:endParaRPr lang="en-US" dirty="0"/>
          </a:p>
          <a:p>
            <a:r>
              <a:rPr lang="en-US" b="1" u="sng" dirty="0"/>
              <a:t>Student Childcare Grant</a:t>
            </a:r>
            <a:r>
              <a:rPr lang="en-US" dirty="0"/>
              <a:t> – Award based on age and number of children. The application process for the 2015-16 academic year will open on January 15, 2015.  Priority in awards is first for prior recipients who continue to meet all eligibility criteria, and then to new applicants based on need, credits earned to-date, and enrollment status.  The deadline is May 30, 2015.</a:t>
            </a:r>
          </a:p>
        </p:txBody>
      </p:sp>
      <p:sp>
        <p:nvSpPr>
          <p:cNvPr id="4" name="Slide Number Placeholder 3"/>
          <p:cNvSpPr>
            <a:spLocks noGrp="1"/>
          </p:cNvSpPr>
          <p:nvPr>
            <p:ph type="sldNum" sz="quarter" idx="10"/>
          </p:nvPr>
        </p:nvSpPr>
        <p:spPr/>
        <p:txBody>
          <a:bodyPr/>
          <a:lstStyle/>
          <a:p>
            <a:fld id="{FCA701CC-9265-4520-BC69-2177AF4BBE85}" type="slidenum">
              <a:rPr lang="en-US" smtClean="0"/>
              <a:t>10</a:t>
            </a:fld>
            <a:endParaRPr lang="en-US"/>
          </a:p>
        </p:txBody>
      </p:sp>
    </p:spTree>
    <p:extLst>
      <p:ext uri="{BB962C8B-B14F-4D97-AF65-F5344CB8AC3E}">
        <p14:creationId xmlns:p14="http://schemas.microsoft.com/office/powerpoint/2010/main" val="345977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11</a:t>
            </a:fld>
            <a:endParaRPr lang="en-US"/>
          </a:p>
        </p:txBody>
      </p:sp>
    </p:spTree>
    <p:extLst>
      <p:ext uri="{BB962C8B-B14F-4D97-AF65-F5344CB8AC3E}">
        <p14:creationId xmlns:p14="http://schemas.microsoft.com/office/powerpoint/2010/main" val="293428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739" lvl="1" defTabSz="949478">
              <a:spcBef>
                <a:spcPct val="0"/>
              </a:spcBef>
              <a:spcAft>
                <a:spcPct val="20000"/>
              </a:spcAft>
              <a:buSzPct val="65000"/>
              <a:defRPr/>
            </a:pPr>
            <a:r>
              <a:rPr lang="en-US" dirty="0"/>
              <a:t>Scholarship opportunities are generous donation of private individuals, businesses, civic organizations, employers, foundations and financial institutions for Oregon graduating high school seniors, college undergraduates, graduate students, community college and transfer students, and students with specific needs or circumstances, such as part-time and returning older students, military veterans, foster youth, home-schooled and GED students.</a:t>
            </a:r>
          </a:p>
          <a:p>
            <a:pPr lvl="1" eaLnBrk="1" hangingPunct="1">
              <a:spcBef>
                <a:spcPct val="0"/>
              </a:spcBef>
              <a:spcAft>
                <a:spcPct val="20000"/>
              </a:spcAft>
              <a:buSzPct val="65000"/>
            </a:pPr>
            <a:endParaRPr lang="en-US" b="1" dirty="0">
              <a:cs typeface="Arial" pitchFamily="34" charset="0"/>
            </a:endParaRPr>
          </a:p>
          <a:p>
            <a:pPr lvl="1" eaLnBrk="1" hangingPunct="1">
              <a:spcBef>
                <a:spcPct val="0"/>
              </a:spcBef>
              <a:spcAft>
                <a:spcPct val="20000"/>
              </a:spcAft>
              <a:buSzPct val="65000"/>
            </a:pPr>
            <a:r>
              <a:rPr lang="en-US" b="1" dirty="0" smtClean="0"/>
              <a:t>Award amounts range from $500 to $10,000 or more. </a:t>
            </a:r>
            <a:r>
              <a:rPr lang="en-US" b="1" dirty="0">
                <a:cs typeface="Arial" pitchFamily="34" charset="0"/>
              </a:rPr>
              <a:t>28% of the awards are at least $5,000</a:t>
            </a:r>
          </a:p>
          <a:p>
            <a:pPr lvl="1" eaLnBrk="1" hangingPunct="1">
              <a:spcBef>
                <a:spcPct val="0"/>
              </a:spcBef>
              <a:spcAft>
                <a:spcPct val="20000"/>
              </a:spcAft>
              <a:buSzPct val="65000"/>
            </a:pPr>
            <a:endParaRPr lang="en-US" b="1" dirty="0">
              <a:cs typeface="Arial" pitchFamily="34" charset="0"/>
            </a:endParaRPr>
          </a:p>
          <a:p>
            <a:pPr marL="465887" lvl="1" defTabSz="931774">
              <a:spcBef>
                <a:spcPct val="0"/>
              </a:spcBef>
              <a:spcAft>
                <a:spcPct val="20000"/>
              </a:spcAft>
              <a:buSzPct val="65000"/>
              <a:defRPr/>
            </a:pPr>
            <a:r>
              <a:rPr lang="en-US" dirty="0"/>
              <a:t>Use the links at </a:t>
            </a:r>
            <a:r>
              <a:rPr lang="en-US" u="sng" dirty="0"/>
              <a:t>OregonStudentAid.gov</a:t>
            </a:r>
            <a:r>
              <a:rPr lang="en-US" dirty="0"/>
              <a:t> to access websites for both the FAFSA and the Oregon Scholarship Application.</a:t>
            </a:r>
          </a:p>
          <a:p>
            <a:pPr lvl="1" eaLnBrk="1" hangingPunct="1">
              <a:spcBef>
                <a:spcPct val="0"/>
              </a:spcBef>
              <a:spcAft>
                <a:spcPct val="20000"/>
              </a:spcAft>
              <a:buSzPct val="65000"/>
            </a:pPr>
            <a:endParaRPr lang="en-US" b="1" dirty="0">
              <a:cs typeface="Arial" pitchFamily="34" charset="0"/>
            </a:endParaRPr>
          </a:p>
          <a:p>
            <a:pPr defTabSz="949478">
              <a:buFontTx/>
              <a:buChar char="•"/>
              <a:defRPr/>
            </a:pPr>
            <a:r>
              <a:rPr lang="en-US" dirty="0"/>
              <a:t>OSAC Scholarship Application. Students need to fill out only one common application for </a:t>
            </a:r>
            <a:r>
              <a:rPr lang="en-US" dirty="0" smtClean="0"/>
              <a:t>nearly 500 scholarship </a:t>
            </a:r>
            <a:r>
              <a:rPr lang="en-US" dirty="0"/>
              <a:t>opportunities available through OSAC, making applying very easy. Email notifications: students need to make sure they are receiving notifications from OSAC . A great test is the first email when they create an account, if they don’t receive the email they need to find out why – junk mail- have not approved OSAC to be dropped into mail box. Check with OSAC.</a:t>
            </a:r>
          </a:p>
          <a:p>
            <a:pPr eaLnBrk="1" hangingPunct="1">
              <a:buFontTx/>
              <a:buChar char="•"/>
            </a:pPr>
            <a:endParaRPr lang="en-US" dirty="0"/>
          </a:p>
          <a:p>
            <a:pPr eaLnBrk="1" hangingPunct="1">
              <a:buFontTx/>
              <a:buChar char="•"/>
            </a:pPr>
            <a:r>
              <a:rPr lang="en-US" dirty="0"/>
              <a:t>High School Freshman, Sophomores, &amp; Juniors can begin their scholarship application (test applications), but cannot submit until their graduation year.</a:t>
            </a:r>
          </a:p>
        </p:txBody>
      </p:sp>
      <p:sp>
        <p:nvSpPr>
          <p:cNvPr id="4" name="Slide Number Placeholder 3"/>
          <p:cNvSpPr>
            <a:spLocks noGrp="1"/>
          </p:cNvSpPr>
          <p:nvPr>
            <p:ph type="sldNum" sz="quarter" idx="10"/>
          </p:nvPr>
        </p:nvSpPr>
        <p:spPr/>
        <p:txBody>
          <a:bodyPr/>
          <a:lstStyle/>
          <a:p>
            <a:fld id="{FCA701CC-9265-4520-BC69-2177AF4BBE85}" type="slidenum">
              <a:rPr lang="en-US" smtClean="0"/>
              <a:t>12</a:t>
            </a:fld>
            <a:endParaRPr lang="en-US"/>
          </a:p>
        </p:txBody>
      </p:sp>
    </p:spTree>
    <p:extLst>
      <p:ext uri="{BB962C8B-B14F-4D97-AF65-F5344CB8AC3E}">
        <p14:creationId xmlns:p14="http://schemas.microsoft.com/office/powerpoint/2010/main" val="254454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OSAC begins early review of submitted applications in mid-January. </a:t>
            </a:r>
          </a:p>
          <a:p>
            <a:pPr eaLnBrk="1" hangingPunct="1">
              <a:buFontTx/>
              <a:buNone/>
            </a:pPr>
            <a:endParaRPr lang="en-US" dirty="0"/>
          </a:p>
          <a:p>
            <a:pPr marL="0" lvl="1" defTabSz="931774">
              <a:buFontTx/>
              <a:buChar char="•"/>
              <a:defRPr/>
            </a:pPr>
            <a:r>
              <a:rPr lang="en-US" dirty="0"/>
              <a:t>February 15 is the Early Bird deadline. To receive an early review of your application for errors, your a</a:t>
            </a:r>
            <a:r>
              <a:rPr lang="en-US" dirty="0">
                <a:solidFill>
                  <a:srgbClr val="000000"/>
                </a:solidFill>
              </a:rPr>
              <a:t>pplication &amp; all required documents must be received at OSAC by 5:00PM PST.  If you submit by February 15, make sure that you upload or send in the correct transcript with your application.</a:t>
            </a:r>
          </a:p>
          <a:p>
            <a:pPr marL="0" lvl="1" defTabSz="931774">
              <a:buFontTx/>
              <a:buChar char="•"/>
              <a:defRPr/>
            </a:pPr>
            <a:endParaRPr lang="en-US" dirty="0">
              <a:solidFill>
                <a:schemeClr val="bg1"/>
              </a:solidFill>
            </a:endParaRPr>
          </a:p>
          <a:p>
            <a:pPr eaLnBrk="1" hangingPunct="1">
              <a:buFontTx/>
              <a:buChar char="•"/>
            </a:pPr>
            <a:r>
              <a:rPr lang="en-US" dirty="0"/>
              <a:t>You will receive a chance to make transcript corrections only (in a timely manner). </a:t>
            </a:r>
          </a:p>
          <a:p>
            <a:pPr eaLnBrk="1" hangingPunct="1">
              <a:buFontTx/>
              <a:buChar char="•"/>
            </a:pPr>
            <a:endParaRPr lang="en-US" dirty="0"/>
          </a:p>
          <a:p>
            <a:pPr eaLnBrk="1" hangingPunct="1">
              <a:buFontTx/>
              <a:buChar char="•"/>
            </a:pPr>
            <a:r>
              <a:rPr lang="en-US" dirty="0"/>
              <a:t>Error-free applications are entered into a drawing for a $500 OSAC scholarship.</a:t>
            </a:r>
          </a:p>
          <a:p>
            <a:pPr eaLnBrk="1" hangingPunct="1">
              <a:buFontTx/>
              <a:buNone/>
            </a:pPr>
            <a:endParaRPr lang="en-US" dirty="0"/>
          </a:p>
          <a:p>
            <a:pPr eaLnBrk="1" hangingPunct="1">
              <a:buFontTx/>
              <a:buChar char="•"/>
            </a:pPr>
            <a:r>
              <a:rPr lang="en-US" u="sng" dirty="0"/>
              <a:t>ALL</a:t>
            </a:r>
            <a:r>
              <a:rPr lang="en-US" dirty="0"/>
              <a:t> materials must be </a:t>
            </a:r>
            <a:r>
              <a:rPr lang="en-US" u="sng" dirty="0"/>
              <a:t>received</a:t>
            </a:r>
            <a:r>
              <a:rPr lang="en-US" dirty="0"/>
              <a:t> by 5:00PM by the deadline of March 1</a:t>
            </a:r>
          </a:p>
          <a:p>
            <a:pPr eaLnBrk="1" hangingPunct="1">
              <a:buFontTx/>
              <a:buNone/>
            </a:pPr>
            <a:endParaRPr lang="en-US" dirty="0"/>
          </a:p>
          <a:p>
            <a:pPr eaLnBrk="1" hangingPunct="1">
              <a:buFontTx/>
              <a:buChar char="•"/>
            </a:pPr>
            <a:r>
              <a:rPr lang="en-US" b="1" dirty="0"/>
              <a:t>OSAC scholarship application site traffic may be heaviest a few days before the deadlines of February 15 and March 1, so get your application submitted early.</a:t>
            </a:r>
          </a:p>
          <a:p>
            <a:pPr lvl="1" eaLnBrk="1" hangingPunct="1">
              <a:spcBef>
                <a:spcPct val="0"/>
              </a:spcBef>
              <a:spcAft>
                <a:spcPct val="20000"/>
              </a:spcAft>
              <a:buSzPct val="65000"/>
            </a:pPr>
            <a:endParaRPr lang="en-US" b="1" dirty="0">
              <a:solidFill>
                <a:srgbClr val="C00000"/>
              </a:solidFill>
              <a:cs typeface="Arial" pitchFamily="34" charset="0"/>
            </a:endParaRPr>
          </a:p>
          <a:p>
            <a:pPr marL="465887" marR="0" lvl="1" indent="0" algn="l" defTabSz="931774" rtl="0" eaLnBrk="1" fontAlgn="auto" latinLnBrk="0" hangingPunct="1">
              <a:lnSpc>
                <a:spcPct val="100000"/>
              </a:lnSpc>
              <a:spcBef>
                <a:spcPct val="0"/>
              </a:spcBef>
              <a:spcAft>
                <a:spcPct val="20000"/>
              </a:spcAft>
              <a:buClrTx/>
              <a:buSzPct val="65000"/>
              <a:buFontTx/>
              <a:buNone/>
              <a:tabLst/>
              <a:defRPr/>
            </a:pPr>
            <a:r>
              <a:rPr lang="en-US" sz="1200" b="0" i="0" kern="1200" dirty="0" smtClean="0">
                <a:solidFill>
                  <a:schemeClr val="tx1"/>
                </a:solidFill>
                <a:effectLst/>
                <a:latin typeface="+mn-lt"/>
                <a:ea typeface="+mn-ea"/>
                <a:cs typeface="+mn-cs"/>
              </a:rPr>
              <a:t>In the event that a Scholarship Application deadline falls on a weekend or holiday, the deadline will automatically be extended to 5:00 p.m. (PST) of the following business day.</a:t>
            </a:r>
          </a:p>
          <a:p>
            <a:pPr marL="465887" lvl="1" defTabSz="931774">
              <a:spcBef>
                <a:spcPct val="0"/>
              </a:spcBef>
              <a:spcAft>
                <a:spcPct val="20000"/>
              </a:spcAft>
              <a:buSzPct val="65000"/>
              <a:defRPr/>
            </a:pPr>
            <a:r>
              <a:rPr lang="en-US" b="1" dirty="0" smtClean="0">
                <a:solidFill>
                  <a:srgbClr val="FF0000"/>
                </a:solidFill>
              </a:rPr>
              <a:t>Some </a:t>
            </a:r>
            <a:r>
              <a:rPr lang="en-US" b="1" dirty="0">
                <a:solidFill>
                  <a:srgbClr val="FF0000"/>
                </a:solidFill>
              </a:rPr>
              <a:t>callers may be concerned about the Early Bird deadline, because it falls on a Saturday, and the following Monday, Feb 17 is President’s day.  Though OSAC is open that day, it is a national holiday for most. So, the actual deadline will be Feb 18, </a:t>
            </a:r>
            <a:r>
              <a:rPr lang="en-US" b="1" dirty="0" smtClean="0">
                <a:solidFill>
                  <a:srgbClr val="FF0000"/>
                </a:solidFill>
              </a:rPr>
              <a:t>2015 </a:t>
            </a:r>
            <a:r>
              <a:rPr lang="en-US" b="1" dirty="0">
                <a:solidFill>
                  <a:srgbClr val="FF0000"/>
                </a:solidFill>
              </a:rPr>
              <a:t>– 5:00 p.m. (PST) – the next business day for most schools, banks, post office, etc.</a:t>
            </a:r>
          </a:p>
        </p:txBody>
      </p:sp>
      <p:sp>
        <p:nvSpPr>
          <p:cNvPr id="4" name="Slide Number Placeholder 3"/>
          <p:cNvSpPr>
            <a:spLocks noGrp="1"/>
          </p:cNvSpPr>
          <p:nvPr>
            <p:ph type="sldNum" sz="quarter" idx="10"/>
          </p:nvPr>
        </p:nvSpPr>
        <p:spPr/>
        <p:txBody>
          <a:bodyPr/>
          <a:lstStyle/>
          <a:p>
            <a:fld id="{FCA701CC-9265-4520-BC69-2177AF4BBE85}" type="slidenum">
              <a:rPr lang="en-US" smtClean="0"/>
              <a:t>13</a:t>
            </a:fld>
            <a:endParaRPr lang="en-US"/>
          </a:p>
        </p:txBody>
      </p:sp>
    </p:spTree>
    <p:extLst>
      <p:ext uri="{BB962C8B-B14F-4D97-AF65-F5344CB8AC3E}">
        <p14:creationId xmlns:p14="http://schemas.microsoft.com/office/powerpoint/2010/main" val="351395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14</a:t>
            </a:fld>
            <a:endParaRPr lang="en-US"/>
          </a:p>
        </p:txBody>
      </p:sp>
    </p:spTree>
    <p:extLst>
      <p:ext uri="{BB962C8B-B14F-4D97-AF65-F5344CB8AC3E}">
        <p14:creationId xmlns:p14="http://schemas.microsoft.com/office/powerpoint/2010/main" val="350959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Ford Program eligibility questions should be sent directly to TFFF staff.</a:t>
            </a:r>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15</a:t>
            </a:fld>
            <a:endParaRPr lang="en-US"/>
          </a:p>
        </p:txBody>
      </p:sp>
    </p:spTree>
    <p:extLst>
      <p:ext uri="{BB962C8B-B14F-4D97-AF65-F5344CB8AC3E}">
        <p14:creationId xmlns:p14="http://schemas.microsoft.com/office/powerpoint/2010/main" val="226551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don't need to be a merit scholar or a student with financial need to apply for OSAC scholarships. All types of scholarships are available. Many are based on criteria such as, the high school you attended, your academic interests, your school and community activities, or your career goals. Some require a minimum GPA and others require no GPA whatsoever. There are more nearly 500 scholarships programs and you may qualify! But you won't know unless you apply. Search the </a:t>
            </a:r>
            <a:r>
              <a:rPr lang="en-US" sz="1200" b="0" i="0" kern="1200" dirty="0" smtClean="0">
                <a:solidFill>
                  <a:schemeClr val="tx1"/>
                </a:solidFill>
                <a:effectLst/>
                <a:latin typeface="+mn-lt"/>
                <a:ea typeface="+mn-ea"/>
                <a:cs typeface="+mn-cs"/>
                <a:hlinkClick r:id="rId3"/>
              </a:rPr>
              <a:t>OSAC Catalog</a:t>
            </a:r>
            <a:r>
              <a:rPr lang="en-US" sz="1200" b="0" i="0" kern="1200" dirty="0" smtClean="0">
                <a:solidFill>
                  <a:schemeClr val="tx1"/>
                </a:solidFill>
                <a:effectLst/>
                <a:latin typeface="+mn-lt"/>
                <a:ea typeface="+mn-ea"/>
                <a:cs typeface="+mn-cs"/>
              </a:rPr>
              <a:t> for eligible scholarships.</a:t>
            </a:r>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16</a:t>
            </a:fld>
            <a:endParaRPr lang="en-US"/>
          </a:p>
        </p:txBody>
      </p:sp>
    </p:spTree>
    <p:extLst>
      <p:ext uri="{BB962C8B-B14F-4D97-AF65-F5344CB8AC3E}">
        <p14:creationId xmlns:p14="http://schemas.microsoft.com/office/powerpoint/2010/main" val="3088190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a:t> The Application requires 4 Personal Statements, Activities Chart, transcripts, and possibly additional essays</a:t>
            </a:r>
          </a:p>
          <a:p>
            <a:pPr eaLnBrk="1" hangingPunct="1">
              <a:buFontTx/>
              <a:buNone/>
            </a:pPr>
            <a:endParaRPr lang="en-US" dirty="0"/>
          </a:p>
          <a:p>
            <a:pPr eaLnBrk="1" hangingPunct="1">
              <a:buFontTx/>
              <a:buChar char="•"/>
            </a:pPr>
            <a:r>
              <a:rPr lang="en-US" dirty="0"/>
              <a:t>Transcripts</a:t>
            </a:r>
          </a:p>
          <a:p>
            <a:r>
              <a:rPr lang="en-US" dirty="0"/>
              <a:t>Graduating high school seniors are required to submit transcripts with complete grades through fall term: first semester, trimester or second quarter. College students submit transcripts that include all coursework through fall semester/term, unless most recent coursework is more than 10 years old (see detailed Transcript Instructions online).</a:t>
            </a:r>
          </a:p>
          <a:p>
            <a:r>
              <a:rPr lang="en-US" dirty="0"/>
              <a:t>Three options for submission:</a:t>
            </a:r>
          </a:p>
          <a:p>
            <a:pPr marL="1106481" lvl="2" indent="-174708">
              <a:buFont typeface="Arial" pitchFamily="34" charset="0"/>
              <a:buChar char="•"/>
            </a:pPr>
            <a:r>
              <a:rPr lang="en-US" dirty="0"/>
              <a:t>High school submits electronically</a:t>
            </a:r>
          </a:p>
          <a:p>
            <a:pPr marL="1106481" lvl="2" indent="-174708">
              <a:buFont typeface="Arial" pitchFamily="34" charset="0"/>
              <a:buChar char="•"/>
            </a:pPr>
            <a:r>
              <a:rPr lang="en-US" dirty="0"/>
              <a:t>Student scans and uploads</a:t>
            </a:r>
          </a:p>
          <a:p>
            <a:pPr marL="1106481" lvl="2" indent="-174708">
              <a:buFont typeface="Arial" pitchFamily="34" charset="0"/>
              <a:buChar char="•"/>
            </a:pPr>
            <a:r>
              <a:rPr lang="en-US" dirty="0"/>
              <a:t>Student sends hardcopy by the deadline (blacken or white-out social security number)</a:t>
            </a:r>
          </a:p>
          <a:p>
            <a:pPr eaLnBrk="1" hangingPunct="1">
              <a:buFontTx/>
              <a:buChar char="•"/>
            </a:pPr>
            <a:endParaRPr lang="en-US" b="1" dirty="0"/>
          </a:p>
          <a:p>
            <a:pPr defTabSz="949478">
              <a:defRPr/>
            </a:pPr>
            <a:r>
              <a:rPr lang="en-US" dirty="0"/>
              <a:t>Extra required documents for specific scholarship programs must </a:t>
            </a:r>
            <a:r>
              <a:rPr lang="en-US" dirty="0" smtClean="0"/>
              <a:t>be </a:t>
            </a:r>
            <a:r>
              <a:rPr lang="en-US" dirty="0"/>
              <a:t>scanned and uploaded to the student’s application. Instructions are available in the online application. Many people choose not to apply for these scholarships because of the extra </a:t>
            </a:r>
            <a:r>
              <a:rPr lang="en-US" dirty="0" smtClean="0"/>
              <a:t>work. This </a:t>
            </a:r>
            <a:r>
              <a:rPr lang="en-US" dirty="0"/>
              <a:t>raises your chances of being awarded a scholarship.</a:t>
            </a:r>
          </a:p>
        </p:txBody>
      </p:sp>
      <p:sp>
        <p:nvSpPr>
          <p:cNvPr id="4" name="Slide Number Placeholder 3"/>
          <p:cNvSpPr>
            <a:spLocks noGrp="1"/>
          </p:cNvSpPr>
          <p:nvPr>
            <p:ph type="sldNum" sz="quarter" idx="10"/>
          </p:nvPr>
        </p:nvSpPr>
        <p:spPr/>
        <p:txBody>
          <a:bodyPr/>
          <a:lstStyle/>
          <a:p>
            <a:fld id="{FCA701CC-9265-4520-BC69-2177AF4BBE85}" type="slidenum">
              <a:rPr lang="en-US" smtClean="0"/>
              <a:t>17</a:t>
            </a:fld>
            <a:endParaRPr lang="en-US"/>
          </a:p>
        </p:txBody>
      </p:sp>
    </p:spTree>
    <p:extLst>
      <p:ext uri="{BB962C8B-B14F-4D97-AF65-F5344CB8AC3E}">
        <p14:creationId xmlns:p14="http://schemas.microsoft.com/office/powerpoint/2010/main" val="2069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endParaRPr lang="en-US" dirty="0"/>
          </a:p>
          <a:p>
            <a:pPr lvl="1" eaLnBrk="1" hangingPunct="1">
              <a:spcBef>
                <a:spcPct val="50000"/>
              </a:spcBef>
              <a:buClr>
                <a:schemeClr val="tx1"/>
              </a:buClr>
              <a:buFont typeface="Wingdings" pitchFamily="2" charset="2"/>
              <a:buChar char="§"/>
            </a:pPr>
            <a:r>
              <a:rPr lang="en-US" dirty="0"/>
              <a:t> Once your OSAC Scholarship Application has been submitted to OSAC, check your Student Profile </a:t>
            </a:r>
            <a:r>
              <a:rPr lang="en-US" dirty="0" smtClean="0"/>
              <a:t>often </a:t>
            </a:r>
            <a:r>
              <a:rPr lang="en-US" dirty="0"/>
              <a:t>for </a:t>
            </a:r>
            <a:r>
              <a:rPr lang="en-US" dirty="0" smtClean="0"/>
              <a:t>your </a:t>
            </a:r>
            <a:r>
              <a:rPr lang="en-US" dirty="0"/>
              <a:t>application status message. If it says “Review Pending,” keep checking back until it says “Valid Application Accepted.”  If it says, “Application Problem,” make the correction and submit by the deadline indicated in your status message. </a:t>
            </a:r>
          </a:p>
          <a:p>
            <a:pPr lvl="1" eaLnBrk="1" hangingPunct="1">
              <a:spcBef>
                <a:spcPct val="50000"/>
              </a:spcBef>
              <a:buClr>
                <a:schemeClr val="tx1"/>
              </a:buClr>
              <a:buFont typeface="Wingdings" pitchFamily="2" charset="2"/>
              <a:buChar char="§"/>
            </a:pPr>
            <a:endParaRPr lang="en-US" dirty="0"/>
          </a:p>
          <a:p>
            <a:pPr lvl="1" eaLnBrk="1" hangingPunct="1">
              <a:spcBef>
                <a:spcPct val="50000"/>
              </a:spcBef>
              <a:buClr>
                <a:schemeClr val="tx1"/>
              </a:buClr>
              <a:buFont typeface="Wingdings" pitchFamily="2" charset="2"/>
              <a:buChar char="§"/>
            </a:pPr>
            <a:r>
              <a:rPr lang="en-US" dirty="0"/>
              <a:t>CHECK YOUR PROFILE FREQUENTLY for status of scholarships</a:t>
            </a:r>
          </a:p>
          <a:p>
            <a:pPr lvl="1" eaLnBrk="1" hangingPunct="1">
              <a:spcBef>
                <a:spcPct val="50000"/>
              </a:spcBef>
              <a:buClr>
                <a:schemeClr val="tx1"/>
              </a:buClr>
              <a:buFont typeface="Wingdings" pitchFamily="2" charset="2"/>
              <a:buChar char="§"/>
            </a:pPr>
            <a:endParaRPr lang="en-US" dirty="0"/>
          </a:p>
          <a:p>
            <a:pPr lvl="1" eaLnBrk="1" hangingPunct="1">
              <a:spcBef>
                <a:spcPct val="50000"/>
              </a:spcBef>
              <a:buClr>
                <a:schemeClr val="tx1"/>
              </a:buClr>
              <a:buFont typeface="Wingdings" pitchFamily="2" charset="2"/>
              <a:buChar char="§"/>
            </a:pPr>
            <a:r>
              <a:rPr lang="en-US" dirty="0"/>
              <a:t>Begin checking in late April to see if you have been awarded a scholarship and if awarded, accept or decline it online.  Check back often.  Scholarships are awarded through August.</a:t>
            </a:r>
          </a:p>
          <a:p>
            <a:pPr lvl="1" eaLnBrk="1" hangingPunct="1">
              <a:spcBef>
                <a:spcPct val="50000"/>
              </a:spcBef>
              <a:buClr>
                <a:schemeClr val="tx1"/>
              </a:buClr>
              <a:buFont typeface="Wingdings" pitchFamily="2" charset="2"/>
              <a:buNone/>
            </a:pPr>
            <a:endParaRPr lang="en-US" dirty="0"/>
          </a:p>
          <a:p>
            <a:pPr lvl="1" eaLnBrk="1" hangingPunct="1">
              <a:spcBef>
                <a:spcPct val="50000"/>
              </a:spcBef>
              <a:buClr>
                <a:schemeClr val="tx1"/>
              </a:buClr>
              <a:buFont typeface="Wingdings" pitchFamily="2" charset="2"/>
              <a:buChar char="§"/>
            </a:pPr>
            <a:r>
              <a:rPr lang="en-US" dirty="0"/>
              <a:t>If there is a change in your name, address, phone number, email, college, or major, log in and update your information.</a:t>
            </a:r>
          </a:p>
          <a:p>
            <a:pPr lvl="1" eaLnBrk="1" hangingPunct="1">
              <a:spcBef>
                <a:spcPct val="50000"/>
              </a:spcBef>
              <a:buClr>
                <a:schemeClr val="tx1"/>
              </a:buClr>
              <a:buFont typeface="Wingdings" pitchFamily="2" charset="2"/>
              <a:buChar char="§"/>
            </a:pPr>
            <a:endParaRPr lang="en-US" dirty="0"/>
          </a:p>
          <a:p>
            <a:endParaRPr lang="en-US" dirty="0" smtClean="0">
              <a:effectLst/>
            </a:endParaRPr>
          </a:p>
          <a:p>
            <a:pPr marL="640594" lvl="1" indent="-174708">
              <a:buFont typeface="Arial" pitchFamily="34" charset="0"/>
              <a:buChar char="•"/>
            </a:pPr>
            <a:r>
              <a:rPr lang="en-US" dirty="0"/>
              <a:t>Save time applying each year by logging into your Student Profile (with user name and password) during the new application year and update your previous application, including your required Activities Chart and four short Personal Statements.</a:t>
            </a:r>
          </a:p>
          <a:p>
            <a:pPr lvl="1" eaLnBrk="1" hangingPunct="1">
              <a:buClr>
                <a:schemeClr val="tx1"/>
              </a:buClr>
              <a:buFont typeface="Wingdings" pitchFamily="2" charset="2"/>
              <a:buChar char="§"/>
            </a:pPr>
            <a:endParaRPr lang="en-US" dirty="0"/>
          </a:p>
          <a:p>
            <a:pPr marL="640594" lvl="1" indent="-174708">
              <a:buFont typeface="Arial" pitchFamily="34" charset="0"/>
              <a:buChar char="•"/>
            </a:pPr>
            <a:r>
              <a:rPr lang="en-US" dirty="0"/>
              <a:t>OSAC’S primary means of notifying applicants is through the Student Profile and email, so remember to keep your email address current, and check them both regularly. </a:t>
            </a:r>
          </a:p>
          <a:p>
            <a:pPr>
              <a:buClr>
                <a:schemeClr val="tx1"/>
              </a:buClr>
            </a:pPr>
            <a:endParaRPr lang="en-US" dirty="0"/>
          </a:p>
          <a:p>
            <a:pPr marL="586221" lvl="1" indent="-120334">
              <a:buClr>
                <a:schemeClr val="tx1"/>
              </a:buClr>
              <a:buFont typeface="Wingdings" pitchFamily="2" charset="2"/>
              <a:buChar char="§"/>
            </a:pPr>
            <a:r>
              <a:rPr lang="en-US" dirty="0"/>
              <a:t>After submitting the online application, check often! </a:t>
            </a:r>
          </a:p>
        </p:txBody>
      </p:sp>
      <p:sp>
        <p:nvSpPr>
          <p:cNvPr id="4" name="Slide Number Placeholder 3"/>
          <p:cNvSpPr>
            <a:spLocks noGrp="1"/>
          </p:cNvSpPr>
          <p:nvPr>
            <p:ph type="sldNum" sz="quarter" idx="10"/>
          </p:nvPr>
        </p:nvSpPr>
        <p:spPr/>
        <p:txBody>
          <a:bodyPr/>
          <a:lstStyle/>
          <a:p>
            <a:fld id="{FCA701CC-9265-4520-BC69-2177AF4BBE85}" type="slidenum">
              <a:rPr lang="en-US" smtClean="0"/>
              <a:t>18</a:t>
            </a:fld>
            <a:endParaRPr lang="en-US"/>
          </a:p>
        </p:txBody>
      </p:sp>
    </p:spTree>
    <p:extLst>
      <p:ext uri="{BB962C8B-B14F-4D97-AF65-F5344CB8AC3E}">
        <p14:creationId xmlns:p14="http://schemas.microsoft.com/office/powerpoint/2010/main" val="296231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a:t>Tells what you have been doing.</a:t>
            </a:r>
          </a:p>
          <a:p>
            <a:pPr eaLnBrk="1" hangingPunct="1">
              <a:buFontTx/>
              <a:buChar char="•"/>
            </a:pPr>
            <a:r>
              <a:rPr lang="en-US" dirty="0"/>
              <a:t>OSAC requires the Activities Chart as part of its application. The Chart is important to selection committees who want to see leadership, decision making, organizational skills, and areas where you received special recognition and participation in activities, volunteer service, and work history.</a:t>
            </a:r>
          </a:p>
          <a:p>
            <a:pPr eaLnBrk="1" hangingPunct="1">
              <a:buFontTx/>
              <a:buChar char="•"/>
            </a:pPr>
            <a:r>
              <a:rPr lang="en-US" dirty="0"/>
              <a:t>You may import your Activities Chart from CIS (Career Information System) directly into your Application, but only if your school uses this program: Be aware that the Application has limited characters and you may need to edit your Activities Chart.  Directions are available at www.OregonStudentAid.gov.</a:t>
            </a:r>
          </a:p>
          <a:p>
            <a:pPr eaLnBrk="1" hangingPunct="1">
              <a:buFontTx/>
              <a:buChar char="•"/>
            </a:pPr>
            <a:r>
              <a:rPr lang="en-US" dirty="0"/>
              <a:t>You can also copy and paste information into the Activities Chart by using the a template available on our website www.OregonStudentAid.gov.</a:t>
            </a:r>
          </a:p>
          <a:p>
            <a:pPr marL="120334" indent="-120334">
              <a:buClr>
                <a:schemeClr val="tx1"/>
              </a:buClr>
              <a:buFont typeface="Wingdings" pitchFamily="2" charset="2"/>
              <a:buChar char="§"/>
            </a:pPr>
            <a:r>
              <a:rPr lang="en-US" dirty="0"/>
              <a:t>The limit is 20 activities</a:t>
            </a:r>
          </a:p>
          <a:p>
            <a:pPr marL="120334" indent="-120334">
              <a:buClr>
                <a:schemeClr val="tx1"/>
              </a:buClr>
              <a:buFont typeface="Wingdings" pitchFamily="2" charset="2"/>
              <a:buChar char="§"/>
            </a:pPr>
            <a:r>
              <a:rPr lang="en-US" dirty="0"/>
              <a:t>Give a reasonable estimate of time spent</a:t>
            </a:r>
          </a:p>
          <a:p>
            <a:pPr marL="120334" indent="-120334">
              <a:buClr>
                <a:schemeClr val="tx1"/>
              </a:buClr>
              <a:buFont typeface="Wingdings" pitchFamily="2" charset="2"/>
              <a:buChar char="§"/>
            </a:pPr>
            <a:r>
              <a:rPr lang="en-US" dirty="0"/>
              <a:t>Try not to use abbreviations</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19</a:t>
            </a:fld>
            <a:endParaRPr lang="en-US"/>
          </a:p>
        </p:txBody>
      </p:sp>
    </p:spTree>
    <p:extLst>
      <p:ext uri="{BB962C8B-B14F-4D97-AF65-F5344CB8AC3E}">
        <p14:creationId xmlns:p14="http://schemas.microsoft.com/office/powerpoint/2010/main" val="185987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334" indent="-120334">
              <a:buFont typeface="Wingdings" pitchFamily="2" charset="2"/>
              <a:buChar char="§"/>
            </a:pPr>
            <a:r>
              <a:rPr lang="en-US" b="1" dirty="0">
                <a:solidFill>
                  <a:srgbClr val="FF0000"/>
                </a:solidFill>
              </a:rPr>
              <a:t>ASPIRE (Access to Student assistance Programs in Reach of Everyone)</a:t>
            </a:r>
            <a:r>
              <a:rPr lang="en-US" dirty="0">
                <a:solidFill>
                  <a:srgbClr val="FF0000"/>
                </a:solidFill>
              </a:rPr>
              <a:t> is the state-recognized mentoring program that assists students with plans for education and training beyond high school.</a:t>
            </a:r>
          </a:p>
          <a:p>
            <a:endParaRPr lang="en-US" b="1" dirty="0">
              <a:solidFill>
                <a:srgbClr val="FF0000"/>
              </a:solidFill>
            </a:endParaRPr>
          </a:p>
          <a:p>
            <a:pPr marL="120334" indent="-120334">
              <a:buFont typeface="Wingdings" pitchFamily="2" charset="2"/>
              <a:buChar char="§"/>
            </a:pPr>
            <a:r>
              <a:rPr lang="en-US" b="1" dirty="0"/>
              <a:t>The Oregon Opportunity Grant (OOG) </a:t>
            </a:r>
            <a:r>
              <a:rPr lang="en-US" dirty="0"/>
              <a:t>is the state’s largest state-funded need-based grant program for eligible Oregon students attending public or private nonprofit colleges in Oregon. The application for both the OOG and for Federal Pell Grants and Federal Direct Student Loans is the FAFSA.</a:t>
            </a:r>
          </a:p>
          <a:p>
            <a:pPr marL="120334" indent="-120334">
              <a:buFont typeface="Wingdings" pitchFamily="2" charset="2"/>
              <a:buChar char="§"/>
            </a:pPr>
            <a:endParaRPr lang="en-US" dirty="0"/>
          </a:p>
          <a:p>
            <a:pPr marL="120334" indent="-120334">
              <a:buFont typeface="Wingdings" pitchFamily="2" charset="2"/>
              <a:buChar char="§"/>
            </a:pPr>
            <a:r>
              <a:rPr lang="en-US" dirty="0"/>
              <a:t>OSAC also administers a number of state and federal grant programs for targeted populations such as the Chafee Education and Training grant for former foster youth (federal), Barber and Hairdressers grant (state), Student Child Care Grant (state), and others.</a:t>
            </a:r>
          </a:p>
          <a:p>
            <a:endParaRPr lang="en-US" dirty="0"/>
          </a:p>
          <a:p>
            <a:pPr marL="120334" indent="-120334">
              <a:buFont typeface="Wingdings" pitchFamily="2" charset="2"/>
              <a:buChar char="§"/>
            </a:pPr>
            <a:r>
              <a:rPr lang="en-US" dirty="0"/>
              <a:t>OSAC is unique in the nation for its public-private  partnership with donors, offering nearly 500 scholarship opportunities for the benefit of Oregon </a:t>
            </a:r>
            <a:r>
              <a:rPr lang="en-US" dirty="0" smtClean="0"/>
              <a:t>students.  More than 3,700 awards are given</a:t>
            </a:r>
            <a:r>
              <a:rPr lang="en-US" baseline="0" dirty="0" smtClean="0"/>
              <a:t> annually totaling</a:t>
            </a:r>
            <a:r>
              <a:rPr lang="en-US" dirty="0" smtClean="0"/>
              <a:t> $18 million. </a:t>
            </a:r>
            <a:r>
              <a:rPr lang="en-US" dirty="0"/>
              <a:t>It is a “one-stop shopping” scholarship process that makes it easy for students to apply using one common application. (Small exception: some employer programs and the Ford Siskiyou County scholarship may provide scholarships to non-Oregonians.)</a:t>
            </a:r>
          </a:p>
          <a:p>
            <a:pPr marL="120334" indent="-120334">
              <a:buFont typeface="Wingdings" pitchFamily="2" charset="2"/>
              <a:buChar char="§"/>
            </a:pPr>
            <a:endParaRPr lang="en-US" dirty="0"/>
          </a:p>
          <a:p>
            <a:pPr marL="120334" indent="-120334">
              <a:buFont typeface="Wingdings" pitchFamily="2" charset="2"/>
              <a:buChar char="§"/>
            </a:pPr>
            <a:r>
              <a:rPr lang="en-US" dirty="0"/>
              <a:t>Find links to both the FAFSA and the Oregon Scholarship Application at </a:t>
            </a:r>
            <a:r>
              <a:rPr lang="en-US" u="sng" dirty="0"/>
              <a:t>www.OregonStudentAid.gov</a:t>
            </a:r>
            <a:endParaRPr lang="en-US" dirty="0"/>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a:t>
            </a:fld>
            <a:endParaRPr lang="en-US"/>
          </a:p>
        </p:txBody>
      </p:sp>
    </p:spTree>
    <p:extLst>
      <p:ext uri="{BB962C8B-B14F-4D97-AF65-F5344CB8AC3E}">
        <p14:creationId xmlns:p14="http://schemas.microsoft.com/office/powerpoint/2010/main" val="173186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Char char="§"/>
            </a:pPr>
            <a:r>
              <a:rPr lang="en-US" dirty="0"/>
              <a:t>Tells who you are.</a:t>
            </a:r>
          </a:p>
          <a:p>
            <a:pPr eaLnBrk="1" hangingPunct="1">
              <a:buFont typeface="Wingdings" pitchFamily="2" charset="2"/>
              <a:buNone/>
            </a:pPr>
            <a:endParaRPr lang="en-US" dirty="0"/>
          </a:p>
          <a:p>
            <a:pPr eaLnBrk="1" hangingPunct="1">
              <a:buFont typeface="Wingdings" pitchFamily="2" charset="2"/>
              <a:buChar char="§"/>
            </a:pPr>
            <a:r>
              <a:rPr lang="en-US" dirty="0"/>
              <a:t>Required four Personal Statements. The intent is to provide an opportunity to write about something not covered in the application or Activities Chart. The answers give selection committees a broader picture of you than just relying on GPA, test scores, and transcripts.</a:t>
            </a:r>
          </a:p>
          <a:p>
            <a:pPr eaLnBrk="1" hangingPunct="1">
              <a:buFont typeface="Wingdings" pitchFamily="2" charset="2"/>
              <a:buNone/>
            </a:pPr>
            <a:endParaRPr lang="en-US" dirty="0"/>
          </a:p>
          <a:p>
            <a:pPr eaLnBrk="1" hangingPunct="1">
              <a:buFont typeface="Wingdings" pitchFamily="2" charset="2"/>
              <a:buChar char="§"/>
            </a:pPr>
            <a:r>
              <a:rPr lang="en-US" dirty="0"/>
              <a:t>Some of the statements have 2 parts – make sure to answer/address both</a:t>
            </a:r>
          </a:p>
          <a:p>
            <a:pPr eaLnBrk="1" hangingPunct="1">
              <a:buFont typeface="Wingdings" pitchFamily="2" charset="2"/>
              <a:buChar char="§"/>
            </a:pPr>
            <a:endParaRPr lang="en-US" dirty="0"/>
          </a:p>
          <a:p>
            <a:pPr eaLnBrk="1" hangingPunct="1">
              <a:buFont typeface="Wingdings" pitchFamily="2" charset="2"/>
              <a:buChar char="§"/>
            </a:pPr>
            <a:r>
              <a:rPr lang="en-US" dirty="0"/>
              <a:t>More tips on writing your Personal Statement will be provided in a moment.</a:t>
            </a:r>
          </a:p>
          <a:p>
            <a:pPr eaLnBrk="1" hangingPunct="1">
              <a:buFont typeface="Wingdings" pitchFamily="2" charset="2"/>
              <a:buChar char="§"/>
            </a:pPr>
            <a:endParaRPr lang="en-US" dirty="0"/>
          </a:p>
          <a:p>
            <a:pPr eaLnBrk="1" hangingPunct="1">
              <a:buFont typeface="Wingdings" pitchFamily="2" charset="2"/>
              <a:buChar char="§"/>
            </a:pPr>
            <a:r>
              <a:rPr lang="en-US" dirty="0"/>
              <a:t>The key to remember is to keep your Personal Statements short and concise at no more than 150 words approximately 1,000 characters. If you use MS Word, you can go to Tools in your menu and select “Word Count”. Then cut and paste your personal statement into your Scholarship Application</a:t>
            </a:r>
            <a:r>
              <a:rPr lang="en-US" i="1" dirty="0"/>
              <a:t>.</a:t>
            </a:r>
          </a:p>
          <a:p>
            <a:pPr eaLnBrk="1" hangingPunct="1">
              <a:buFont typeface="Wingdings" pitchFamily="2" charset="2"/>
              <a:buChar char="§"/>
            </a:pPr>
            <a:endParaRPr lang="en-US" i="1" dirty="0"/>
          </a:p>
          <a:p>
            <a:pPr eaLnBrk="1" hangingPunct="1">
              <a:buFont typeface="Wingdings" pitchFamily="2" charset="2"/>
              <a:buChar char="§"/>
            </a:pPr>
            <a:r>
              <a:rPr lang="en-US" dirty="0"/>
              <a:t>Spell check. </a:t>
            </a:r>
          </a:p>
          <a:p>
            <a:pPr eaLnBrk="1" hangingPunct="1">
              <a:buFont typeface="Wingdings" pitchFamily="2" charset="2"/>
              <a:buChar char="§"/>
            </a:pPr>
            <a:endParaRPr lang="en-US" i="1" dirty="0"/>
          </a:p>
          <a:p>
            <a:pPr eaLnBrk="1" hangingPunct="1">
              <a:buFont typeface="Wingdings" pitchFamily="2" charset="2"/>
              <a:buChar char="§"/>
            </a:pPr>
            <a:r>
              <a:rPr lang="en-US" i="1" dirty="0"/>
              <a:t>To best assure all characters/words are available to selection committees; print out a hard copy of your Application and verify what appears in your Pe</a:t>
            </a:r>
            <a:r>
              <a:rPr lang="en-US" dirty="0"/>
              <a:t>rsonal Statement section.</a:t>
            </a:r>
          </a:p>
        </p:txBody>
      </p:sp>
      <p:sp>
        <p:nvSpPr>
          <p:cNvPr id="4" name="Slide Number Placeholder 3"/>
          <p:cNvSpPr>
            <a:spLocks noGrp="1"/>
          </p:cNvSpPr>
          <p:nvPr>
            <p:ph type="sldNum" sz="quarter" idx="10"/>
          </p:nvPr>
        </p:nvSpPr>
        <p:spPr/>
        <p:txBody>
          <a:bodyPr/>
          <a:lstStyle/>
          <a:p>
            <a:fld id="{FCA701CC-9265-4520-BC69-2177AF4BBE85}" type="slidenum">
              <a:rPr lang="en-US" smtClean="0"/>
              <a:t>20</a:t>
            </a:fld>
            <a:endParaRPr lang="en-US"/>
          </a:p>
        </p:txBody>
      </p:sp>
    </p:spTree>
    <p:extLst>
      <p:ext uri="{BB962C8B-B14F-4D97-AF65-F5344CB8AC3E}">
        <p14:creationId xmlns:p14="http://schemas.microsoft.com/office/powerpoint/2010/main" val="83099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Transcripts</a:t>
            </a:r>
          </a:p>
          <a:p>
            <a:r>
              <a:rPr lang="en-US" dirty="0" smtClean="0"/>
              <a:t>A missing or incomplete transcript is the </a:t>
            </a:r>
            <a:r>
              <a:rPr lang="en-US" b="1" dirty="0" smtClean="0"/>
              <a:t>#1 reason for a rejected OSAC scholarship application.</a:t>
            </a:r>
            <a:r>
              <a:rPr lang="en-US" dirty="0" smtClean="0"/>
              <a:t> Read these instructions to ensure that you are submitting what OSAC needs in order to process your application.</a:t>
            </a:r>
          </a:p>
          <a:p>
            <a:endParaRPr lang="en-US" dirty="0" smtClean="0"/>
          </a:p>
          <a:p>
            <a:r>
              <a:rPr lang="en-US" dirty="0" smtClean="0"/>
              <a:t>OSAC does not require official transcripts. You can submit transcripts printed from your high school or college website, as long as they include the information listed above. </a:t>
            </a:r>
            <a:r>
              <a:rPr lang="en-US" b="1" dirty="0" smtClean="0"/>
              <a:t>Do not copy and paste</a:t>
            </a:r>
            <a:r>
              <a:rPr lang="en-US" dirty="0" smtClean="0"/>
              <a:t> from the school website, it will be rejected. </a:t>
            </a:r>
          </a:p>
          <a:p>
            <a:endParaRPr lang="en-US" dirty="0" smtClean="0"/>
          </a:p>
          <a:p>
            <a:r>
              <a:rPr lang="en-US" dirty="0" smtClean="0"/>
              <a:t>If you attended more than one college, submit a transcript for each college, including work on prior degrees. You may submit one transcript with transfer credits for other schools, provided it includes grades, </a:t>
            </a:r>
            <a:r>
              <a:rPr lang="en-US" dirty="0" err="1" smtClean="0"/>
              <a:t>gpa</a:t>
            </a:r>
            <a:r>
              <a:rPr lang="en-US" dirty="0" smtClean="0"/>
              <a:t>, cumulative </a:t>
            </a:r>
            <a:r>
              <a:rPr lang="en-US" dirty="0" err="1" smtClean="0"/>
              <a:t>gpa</a:t>
            </a:r>
            <a:r>
              <a:rPr lang="en-US" dirty="0" smtClean="0"/>
              <a:t>, and credit hours for each school and course: </a:t>
            </a:r>
            <a:r>
              <a:rPr lang="en-US" b="1" dirty="0" smtClean="0"/>
              <a:t>summarized transfer credits alone are not enough.</a:t>
            </a:r>
            <a:endParaRPr lang="en-US" b="0" dirty="0" smtClean="0"/>
          </a:p>
          <a:p>
            <a:endParaRPr lang="en-US" b="0" dirty="0" smtClean="0"/>
          </a:p>
          <a:p>
            <a:r>
              <a:rPr lang="en-US" dirty="0" smtClean="0"/>
              <a:t>Transcripts sent to OSAC via e-mail will </a:t>
            </a:r>
            <a:r>
              <a:rPr lang="en-US" b="1" dirty="0" smtClean="0"/>
              <a:t>NOT</a:t>
            </a:r>
            <a:r>
              <a:rPr lang="en-US" dirty="0" smtClean="0"/>
              <a:t> be accepted. You must either upload your transcript, mail/hand-deliver it, or have your school upload it. </a:t>
            </a:r>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21</a:t>
            </a:fld>
            <a:endParaRPr lang="en-US"/>
          </a:p>
        </p:txBody>
      </p:sp>
    </p:spTree>
    <p:extLst>
      <p:ext uri="{BB962C8B-B14F-4D97-AF65-F5344CB8AC3E}">
        <p14:creationId xmlns:p14="http://schemas.microsoft.com/office/powerpoint/2010/main" val="3432410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Students - If selected for an award, you…</a:t>
            </a:r>
            <a:endParaRPr lang="en-US" dirty="0"/>
          </a:p>
          <a:p>
            <a:pPr lvl="0"/>
            <a:r>
              <a:rPr lang="en-US" dirty="0"/>
              <a:t>1. can log into your Student Profile with your user name and password and accept your scholarship award,</a:t>
            </a:r>
          </a:p>
          <a:p>
            <a:pPr lvl="0"/>
            <a:r>
              <a:rPr lang="en-US" dirty="0"/>
              <a:t>2. can update your college choice, college major, and personal information (name, address, e-mail address, and phone number) by completing the update form in your Student Profile,</a:t>
            </a:r>
          </a:p>
          <a:p>
            <a:pPr lvl="0"/>
            <a:r>
              <a:rPr lang="en-US" dirty="0"/>
              <a:t>3. can write a thank you letter to the donor of your scholarship award in care of OSAC, 1500 Valley River Dr. Suite 100, Eugene OR 97401.</a:t>
            </a:r>
          </a:p>
          <a:p>
            <a:pPr lvl="0"/>
            <a:endParaRPr lang="en-US" dirty="0"/>
          </a:p>
          <a:p>
            <a:r>
              <a:rPr lang="en-US" b="1" dirty="0"/>
              <a:t>INFO ON AWARD LETTER</a:t>
            </a:r>
            <a:endParaRPr lang="en-US" dirty="0"/>
          </a:p>
          <a:p>
            <a:endParaRPr lang="en-US" b="1" u="sng" dirty="0"/>
          </a:p>
          <a:p>
            <a:r>
              <a:rPr lang="en-US" b="1" u="sng" dirty="0"/>
              <a:t>Scholarship Acceptance</a:t>
            </a:r>
            <a:endParaRPr lang="en-US" dirty="0"/>
          </a:p>
          <a:p>
            <a:pPr lvl="0"/>
            <a:r>
              <a:rPr lang="en-US" dirty="0"/>
              <a:t>Accept online at </a:t>
            </a:r>
            <a:r>
              <a:rPr lang="en-US" u="sng" dirty="0">
                <a:hlinkClick r:id="rId3"/>
              </a:rPr>
              <a:t>www.OregonStudentAid.gov</a:t>
            </a:r>
            <a:r>
              <a:rPr lang="en-US" dirty="0"/>
              <a:t> or sign and return this form within two weeks of the date of notification.</a:t>
            </a:r>
          </a:p>
          <a:p>
            <a:pPr lvl="0"/>
            <a:r>
              <a:rPr lang="en-US" dirty="0"/>
              <a:t>Failure to accept this award may delay or terminate your award and delay awarding an alternate recipient.</a:t>
            </a:r>
          </a:p>
          <a:p>
            <a:endParaRPr lang="en-US" b="1" u="sng" dirty="0"/>
          </a:p>
          <a:p>
            <a:r>
              <a:rPr lang="en-US" b="1" u="sng" dirty="0"/>
              <a:t>Enrollment</a:t>
            </a:r>
            <a:endParaRPr lang="en-US" b="1" dirty="0"/>
          </a:p>
          <a:p>
            <a:pPr lvl="0"/>
            <a:r>
              <a:rPr lang="en-US" dirty="0"/>
              <a:t>If you transfer schools or are enrolled at two or more schools at the same time during the academic year, notify OSAC early to allow time to process the change.    </a:t>
            </a:r>
          </a:p>
          <a:p>
            <a:endParaRPr lang="en-US" b="1" u="sng" dirty="0"/>
          </a:p>
          <a:p>
            <a:r>
              <a:rPr lang="en-US" b="1" u="sng" dirty="0"/>
              <a:t>Scholarship Disbursement</a:t>
            </a:r>
            <a:endParaRPr lang="en-US" dirty="0"/>
          </a:p>
          <a:p>
            <a:pPr lvl="0"/>
            <a:r>
              <a:rPr lang="en-US" dirty="0"/>
              <a:t>OSAC sends funds to your school financial aid office prior to the beginning of each term/semester. Your scholarship award is prorated for each term/semester. If you do not attend school for a term(s), you will not receive that portion of your award.</a:t>
            </a:r>
          </a:p>
          <a:p>
            <a:pPr lvl="0"/>
            <a:r>
              <a:rPr lang="en-US" dirty="0"/>
              <a:t>You must maintain the required enrollment status &amp; satisfactory academic progress to receive disbursements throughout the year.  </a:t>
            </a:r>
          </a:p>
          <a:p>
            <a:pPr lvl="0"/>
            <a:r>
              <a:rPr lang="en-US" dirty="0"/>
              <a:t>Scholarships must be used for educational expenses as defined by your school.  These include tuition and fees, room and board, books, transportation, and education-related personal costs.</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22</a:t>
            </a:fld>
            <a:endParaRPr lang="en-US"/>
          </a:p>
        </p:txBody>
      </p:sp>
    </p:spTree>
    <p:extLst>
      <p:ext uri="{BB962C8B-B14F-4D97-AF65-F5344CB8AC3E}">
        <p14:creationId xmlns:p14="http://schemas.microsoft.com/office/powerpoint/2010/main" val="307483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701CC-9265-4520-BC69-2177AF4BBE85}" type="slidenum">
              <a:rPr lang="en-US" smtClean="0"/>
              <a:t>23</a:t>
            </a:fld>
            <a:endParaRPr lang="en-US"/>
          </a:p>
        </p:txBody>
      </p:sp>
    </p:spTree>
    <p:extLst>
      <p:ext uri="{BB962C8B-B14F-4D97-AF65-F5344CB8AC3E}">
        <p14:creationId xmlns:p14="http://schemas.microsoft.com/office/powerpoint/2010/main" val="89299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334" indent="-120334" defTabSz="931774">
              <a:buClr>
                <a:schemeClr val="tx1"/>
              </a:buClr>
              <a:defRPr/>
            </a:pPr>
            <a:r>
              <a:rPr lang="en-US" dirty="0"/>
              <a:t>State: OSAC includes: The Ford Family Foundation (biggest in the state), Oregon Community Foundation, </a:t>
            </a:r>
            <a:r>
              <a:rPr lang="en-US" dirty="0" err="1"/>
              <a:t>misc</a:t>
            </a:r>
            <a:r>
              <a:rPr lang="en-US" dirty="0"/>
              <a:t> donors, etc.</a:t>
            </a:r>
          </a:p>
          <a:p>
            <a:pPr marL="120334" indent="-120334">
              <a:buClr>
                <a:schemeClr val="tx1"/>
              </a:buClr>
              <a:buFont typeface="Wingdings" pitchFamily="2" charset="2"/>
              <a:buChar char="§"/>
            </a:pPr>
            <a:r>
              <a:rPr lang="en-US" dirty="0"/>
              <a:t>Examples: LOCAL Rotary, Kiwanis, Elks </a:t>
            </a:r>
            <a:r>
              <a:rPr lang="en-US" dirty="0" err="1"/>
              <a:t>etc</a:t>
            </a:r>
            <a:r>
              <a:rPr lang="en-US" dirty="0"/>
              <a:t>, STAMPS (UO) </a:t>
            </a:r>
          </a:p>
          <a:p>
            <a:pPr marL="120334" indent="-120334">
              <a:buClr>
                <a:schemeClr val="tx1"/>
              </a:buClr>
              <a:buFont typeface="Wingdings" pitchFamily="2" charset="2"/>
              <a:buChar char="§"/>
            </a:pPr>
            <a:r>
              <a:rPr lang="en-US" dirty="0"/>
              <a:t>Nationwide:  Duck Tape Scholarship, Gates Millennium Scholarship, Coca Cola</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24</a:t>
            </a:fld>
            <a:endParaRPr lang="en-US"/>
          </a:p>
        </p:txBody>
      </p:sp>
    </p:spTree>
    <p:extLst>
      <p:ext uri="{BB962C8B-B14F-4D97-AF65-F5344CB8AC3E}">
        <p14:creationId xmlns:p14="http://schemas.microsoft.com/office/powerpoint/2010/main" val="414410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ct val="65000"/>
            </a:pPr>
            <a:r>
              <a:rPr lang="en-US" dirty="0"/>
              <a:t>Most Search Engines will…</a:t>
            </a:r>
          </a:p>
          <a:p>
            <a:pPr lvl="1" eaLnBrk="1" hangingPunct="1">
              <a:buFontTx/>
              <a:buChar char="•"/>
            </a:pPr>
            <a:r>
              <a:rPr lang="en-US" dirty="0"/>
              <a:t>Ask you questions that relate to scholarship criteria</a:t>
            </a:r>
          </a:p>
          <a:p>
            <a:pPr lvl="1" eaLnBrk="1" hangingPunct="1">
              <a:buFontTx/>
              <a:buChar char="•"/>
            </a:pPr>
            <a:r>
              <a:rPr lang="en-US" dirty="0"/>
              <a:t>Search their database for matches and send you results via email</a:t>
            </a:r>
          </a:p>
          <a:p>
            <a:pPr lvl="1" eaLnBrk="1" hangingPunct="1">
              <a:buFontTx/>
              <a:buChar char="•"/>
            </a:pPr>
            <a:r>
              <a:rPr lang="en-US" dirty="0"/>
              <a:t>Allow you to send for the application and complete it by the deadline</a:t>
            </a:r>
          </a:p>
          <a:p>
            <a:pPr lvl="1" eaLnBrk="1" hangingPunct="1">
              <a:buFontTx/>
              <a:buChar char="•"/>
            </a:pPr>
            <a:r>
              <a:rPr lang="en-US" dirty="0"/>
              <a:t>If your school subscribes to CIS – look in the Financial Aid Sort for scholarship opportunities </a:t>
            </a:r>
          </a:p>
          <a:p>
            <a:pPr lvl="1" eaLnBrk="1" hangingPunct="1">
              <a:buFontTx/>
              <a:buChar char="•"/>
            </a:pPr>
            <a:r>
              <a:rPr lang="en-US" dirty="0"/>
              <a:t>OSAC is not endorsing those listed above, but they have proven to be legitimate sites</a:t>
            </a:r>
          </a:p>
          <a:p>
            <a:pPr marL="120334" indent="-120334">
              <a:buClr>
                <a:schemeClr val="tx1"/>
              </a:buClr>
              <a:buFont typeface="Wingdings" pitchFamily="2" charset="2"/>
              <a:buChar char="§"/>
            </a:pPr>
            <a:r>
              <a:rPr lang="en-US" dirty="0"/>
              <a:t>You should NEVER pay for scholarship services</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25</a:t>
            </a:fld>
            <a:endParaRPr lang="en-US"/>
          </a:p>
        </p:txBody>
      </p:sp>
    </p:spTree>
    <p:extLst>
      <p:ext uri="{BB962C8B-B14F-4D97-AF65-F5344CB8AC3E}">
        <p14:creationId xmlns:p14="http://schemas.microsoft.com/office/powerpoint/2010/main" val="3568370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Tx/>
              <a:buChar char="•"/>
            </a:pPr>
            <a:endParaRPr lang="en-US" dirty="0"/>
          </a:p>
          <a:p>
            <a:pPr marL="474739" lvl="1" defTabSz="949478">
              <a:buFontTx/>
              <a:buChar char="•"/>
              <a:defRPr/>
            </a:pPr>
            <a:r>
              <a:rPr lang="en-US" dirty="0"/>
              <a:t>3-legged stool that selection committees look for</a:t>
            </a:r>
          </a:p>
          <a:p>
            <a:pPr marL="474739" lvl="1" defTabSz="949478">
              <a:buFontTx/>
              <a:buChar char="•"/>
              <a:defRPr/>
            </a:pPr>
            <a:r>
              <a:rPr lang="en-US" dirty="0"/>
              <a:t>What students need in place to compete for scholarships.</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26</a:t>
            </a:fld>
            <a:endParaRPr lang="en-US"/>
          </a:p>
        </p:txBody>
      </p:sp>
    </p:spTree>
    <p:extLst>
      <p:ext uri="{BB962C8B-B14F-4D97-AF65-F5344CB8AC3E}">
        <p14:creationId xmlns:p14="http://schemas.microsoft.com/office/powerpoint/2010/main" val="1372649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Char char="§"/>
            </a:pPr>
            <a:r>
              <a:rPr lang="en-US" dirty="0"/>
              <a:t>These tips apply to all types of scholarship essays</a:t>
            </a:r>
          </a:p>
          <a:p>
            <a:pPr eaLnBrk="1" hangingPunct="1">
              <a:buFont typeface="Wingdings" pitchFamily="2" charset="2"/>
              <a:buChar char="§"/>
            </a:pPr>
            <a:r>
              <a:rPr lang="en-US" dirty="0"/>
              <a:t>Presenter may read essay examples here.</a:t>
            </a:r>
          </a:p>
          <a:p>
            <a:pPr eaLnBrk="1" hangingPunct="1">
              <a:buFont typeface="Wingdings" pitchFamily="2" charset="2"/>
              <a:buChar char="§"/>
            </a:pPr>
            <a:r>
              <a:rPr lang="en-US" dirty="0"/>
              <a:t>Readers are often educators who care deeply about punctuation and grammar.</a:t>
            </a:r>
          </a:p>
          <a:p>
            <a:pPr eaLnBrk="1" hangingPunct="1">
              <a:buFont typeface="Wingdings" pitchFamily="2" charset="2"/>
              <a:buChar char="§"/>
            </a:pPr>
            <a:r>
              <a:rPr lang="en-US" dirty="0"/>
              <a:t>Don’t recycle an essay unless it matches the topic, and even then you should “customize” it.</a:t>
            </a:r>
          </a:p>
          <a:p>
            <a:pPr eaLnBrk="1" hangingPunct="1">
              <a:buFont typeface="Wingdings" pitchFamily="2" charset="2"/>
              <a:buChar char="§"/>
            </a:pPr>
            <a:r>
              <a:rPr lang="en-US" dirty="0"/>
              <a:t>Transcripts will show your GPA, don’t use your essay space repeating. </a:t>
            </a:r>
          </a:p>
          <a:p>
            <a:pPr eaLnBrk="1" hangingPunct="1">
              <a:buFont typeface="Wingdings" pitchFamily="2" charset="2"/>
              <a:buChar char="§"/>
            </a:pPr>
            <a:r>
              <a:rPr lang="en-US" dirty="0"/>
              <a:t>Say what you have accomplished, not what you didn’t do or are hoping to do that you wish now you had…example volunteer work.</a:t>
            </a:r>
          </a:p>
          <a:p>
            <a:pPr eaLnBrk="1" hangingPunct="1">
              <a:buFont typeface="Wingdings" pitchFamily="2" charset="2"/>
              <a:buChar char="§"/>
            </a:pPr>
            <a:r>
              <a:rPr lang="en-US" dirty="0"/>
              <a:t>Humor is risky and easily misunderstood - be wary.</a:t>
            </a:r>
          </a:p>
          <a:p>
            <a:pPr eaLnBrk="1" hangingPunct="1">
              <a:buFont typeface="Wingdings" pitchFamily="2" charset="2"/>
              <a:buChar char="§"/>
            </a:pPr>
            <a:r>
              <a:rPr lang="en-US" dirty="0"/>
              <a:t>Show your commitment.  Make every sentence and word have a purpose.</a:t>
            </a:r>
          </a:p>
        </p:txBody>
      </p:sp>
      <p:sp>
        <p:nvSpPr>
          <p:cNvPr id="4" name="Slide Number Placeholder 3"/>
          <p:cNvSpPr>
            <a:spLocks noGrp="1"/>
          </p:cNvSpPr>
          <p:nvPr>
            <p:ph type="sldNum" sz="quarter" idx="10"/>
          </p:nvPr>
        </p:nvSpPr>
        <p:spPr/>
        <p:txBody>
          <a:bodyPr/>
          <a:lstStyle/>
          <a:p>
            <a:fld id="{FCA701CC-9265-4520-BC69-2177AF4BBE85}" type="slidenum">
              <a:rPr lang="en-US" smtClean="0"/>
              <a:t>27</a:t>
            </a:fld>
            <a:endParaRPr lang="en-US"/>
          </a:p>
        </p:txBody>
      </p:sp>
    </p:spTree>
    <p:extLst>
      <p:ext uri="{BB962C8B-B14F-4D97-AF65-F5344CB8AC3E}">
        <p14:creationId xmlns:p14="http://schemas.microsoft.com/office/powerpoint/2010/main" val="3577362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Char char="§"/>
            </a:pPr>
            <a:r>
              <a:rPr lang="en-US" dirty="0"/>
              <a:t>Don’t be modest!  Remember that you are asking people to give you money!  Why should they?</a:t>
            </a:r>
          </a:p>
          <a:p>
            <a:pPr eaLnBrk="1" hangingPunct="1">
              <a:buFont typeface="Wingdings" pitchFamily="2" charset="2"/>
              <a:buChar char="§"/>
            </a:pPr>
            <a:r>
              <a:rPr lang="en-US" dirty="0"/>
              <a:t>Your application and essays are a way for the scholarship committees to get to know you</a:t>
            </a:r>
          </a:p>
          <a:p>
            <a:pPr eaLnBrk="1" hangingPunct="1">
              <a:buFont typeface="Wingdings" pitchFamily="2" charset="2"/>
              <a:buChar char="§"/>
            </a:pPr>
            <a:r>
              <a:rPr lang="en-US" dirty="0"/>
              <a:t>Stay focused – don’t wander off your topic</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28</a:t>
            </a:fld>
            <a:endParaRPr lang="en-US"/>
          </a:p>
        </p:txBody>
      </p:sp>
    </p:spTree>
    <p:extLst>
      <p:ext uri="{BB962C8B-B14F-4D97-AF65-F5344CB8AC3E}">
        <p14:creationId xmlns:p14="http://schemas.microsoft.com/office/powerpoint/2010/main" val="1863362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lnSpc>
                <a:spcPct val="90000"/>
              </a:lnSpc>
              <a:spcBef>
                <a:spcPct val="20000"/>
              </a:spcBef>
              <a:spcAft>
                <a:spcPts val="1223"/>
              </a:spcAft>
              <a:buClr>
                <a:srgbClr val="FFC000"/>
              </a:buClr>
              <a:buFont typeface="Wingdings" panose="05000000000000000000" pitchFamily="2" charset="2"/>
              <a:buChar char="§"/>
            </a:pPr>
            <a:r>
              <a:rPr lang="en-US" dirty="0"/>
              <a:t>Print it out and read it</a:t>
            </a:r>
          </a:p>
          <a:p>
            <a:pPr marL="465887" indent="-465887">
              <a:lnSpc>
                <a:spcPct val="90000"/>
              </a:lnSpc>
              <a:spcBef>
                <a:spcPct val="20000"/>
              </a:spcBef>
              <a:spcAft>
                <a:spcPts val="1223"/>
              </a:spcAft>
              <a:buClr>
                <a:srgbClr val="FFC000"/>
              </a:buClr>
              <a:buFont typeface="Wingdings" panose="05000000000000000000" pitchFamily="2" charset="2"/>
              <a:buChar char="§"/>
            </a:pPr>
            <a:r>
              <a:rPr lang="en-US" dirty="0"/>
              <a:t>Read backwards to focus on spelling</a:t>
            </a:r>
          </a:p>
          <a:p>
            <a:pPr marL="465887" indent="-465887">
              <a:lnSpc>
                <a:spcPct val="90000"/>
              </a:lnSpc>
              <a:spcBef>
                <a:spcPct val="20000"/>
              </a:spcBef>
              <a:spcAft>
                <a:spcPts val="1223"/>
              </a:spcAft>
              <a:buClr>
                <a:srgbClr val="FFC000"/>
              </a:buClr>
              <a:buFont typeface="Wingdings" panose="05000000000000000000" pitchFamily="2" charset="2"/>
              <a:buChar char="§"/>
            </a:pPr>
            <a:r>
              <a:rPr lang="en-US" dirty="0"/>
              <a:t>Read out loud and silently</a:t>
            </a:r>
          </a:p>
          <a:p>
            <a:pPr marL="465887" indent="-465887">
              <a:lnSpc>
                <a:spcPct val="90000"/>
              </a:lnSpc>
              <a:spcBef>
                <a:spcPct val="20000"/>
              </a:spcBef>
              <a:spcAft>
                <a:spcPts val="1223"/>
              </a:spcAft>
              <a:buClr>
                <a:srgbClr val="FFC000"/>
              </a:buClr>
              <a:buFont typeface="Wingdings" panose="05000000000000000000" pitchFamily="2" charset="2"/>
              <a:buChar char="§"/>
            </a:pPr>
            <a:r>
              <a:rPr lang="en-US" dirty="0"/>
              <a:t>Read it slowly</a:t>
            </a:r>
          </a:p>
          <a:p>
            <a:pPr marL="465887" indent="-465887">
              <a:lnSpc>
                <a:spcPct val="90000"/>
              </a:lnSpc>
              <a:spcBef>
                <a:spcPct val="20000"/>
              </a:spcBef>
              <a:spcAft>
                <a:spcPts val="1223"/>
              </a:spcAft>
              <a:buClr>
                <a:srgbClr val="FFC000"/>
              </a:buClr>
              <a:buFont typeface="Wingdings" panose="05000000000000000000" pitchFamily="2" charset="2"/>
              <a:buChar char="§"/>
            </a:pPr>
            <a:r>
              <a:rPr lang="en-US" dirty="0"/>
              <a:t>Take a break and review again</a:t>
            </a:r>
          </a:p>
          <a:p>
            <a:pPr marL="465887" indent="-465887">
              <a:lnSpc>
                <a:spcPct val="90000"/>
              </a:lnSpc>
              <a:spcBef>
                <a:spcPct val="20000"/>
              </a:spcBef>
              <a:spcAft>
                <a:spcPts val="1223"/>
              </a:spcAft>
              <a:buClr>
                <a:srgbClr val="FFC000"/>
              </a:buClr>
              <a:buFont typeface="Wingdings" panose="05000000000000000000" pitchFamily="2" charset="2"/>
              <a:buChar char="§"/>
            </a:pPr>
            <a:r>
              <a:rPr lang="en-US" dirty="0"/>
              <a:t>Have someone else proofread your essays</a:t>
            </a:r>
          </a:p>
          <a:p>
            <a:pPr marL="931774" lvl="1" indent="-465887">
              <a:lnSpc>
                <a:spcPct val="90000"/>
              </a:lnSpc>
              <a:spcBef>
                <a:spcPct val="20000"/>
              </a:spcBef>
              <a:spcAft>
                <a:spcPts val="1223"/>
              </a:spcAft>
              <a:buClr>
                <a:srgbClr val="FFC61E"/>
              </a:buClr>
              <a:buSzPct val="125000"/>
              <a:buFont typeface="Wingdings" panose="05000000000000000000" pitchFamily="2" charset="2"/>
              <a:buChar char="§"/>
            </a:pPr>
            <a:r>
              <a:rPr lang="en-US" dirty="0"/>
              <a:t>Friends/family</a:t>
            </a:r>
          </a:p>
          <a:p>
            <a:pPr marL="931774" lvl="1" indent="-465887">
              <a:lnSpc>
                <a:spcPct val="90000"/>
              </a:lnSpc>
              <a:spcBef>
                <a:spcPct val="20000"/>
              </a:spcBef>
              <a:spcAft>
                <a:spcPts val="1223"/>
              </a:spcAft>
              <a:buClr>
                <a:srgbClr val="FFC61E"/>
              </a:buClr>
              <a:buSzPct val="125000"/>
              <a:buFont typeface="Wingdings" panose="05000000000000000000" pitchFamily="2" charset="2"/>
              <a:buChar char="§"/>
            </a:pPr>
            <a:r>
              <a:rPr lang="en-US" dirty="0"/>
              <a:t>Office/job associates</a:t>
            </a:r>
          </a:p>
          <a:p>
            <a:pPr marL="931774" lvl="1" indent="-465887">
              <a:lnSpc>
                <a:spcPct val="90000"/>
              </a:lnSpc>
              <a:spcBef>
                <a:spcPct val="20000"/>
              </a:spcBef>
              <a:spcAft>
                <a:spcPts val="1223"/>
              </a:spcAft>
              <a:buClr>
                <a:srgbClr val="FFC61E"/>
              </a:buClr>
              <a:buSzPct val="125000"/>
              <a:buFont typeface="Wingdings" panose="05000000000000000000" pitchFamily="2" charset="2"/>
              <a:buChar char="§"/>
            </a:pPr>
            <a:r>
              <a:rPr lang="en-US" dirty="0"/>
              <a:t>Professors/teachers</a:t>
            </a:r>
          </a:p>
          <a:p>
            <a:pPr marL="931774" lvl="1" indent="-465887">
              <a:lnSpc>
                <a:spcPct val="90000"/>
              </a:lnSpc>
              <a:spcBef>
                <a:spcPct val="20000"/>
              </a:spcBef>
              <a:spcAft>
                <a:spcPts val="1223"/>
              </a:spcAft>
              <a:buClr>
                <a:srgbClr val="FFC61E"/>
              </a:buClr>
              <a:buSzPct val="125000"/>
              <a:buFont typeface="Wingdings" panose="05000000000000000000" pitchFamily="2" charset="2"/>
              <a:buChar char="§"/>
            </a:pPr>
            <a:r>
              <a:rPr lang="en-US" dirty="0"/>
              <a:t>Learning resource centers</a:t>
            </a:r>
          </a:p>
          <a:p>
            <a:pPr marL="931774" lvl="1" indent="-465887">
              <a:lnSpc>
                <a:spcPct val="90000"/>
              </a:lnSpc>
              <a:spcBef>
                <a:spcPct val="20000"/>
              </a:spcBef>
              <a:spcAft>
                <a:spcPts val="1223"/>
              </a:spcAft>
              <a:buClr>
                <a:srgbClr val="FFC61E"/>
              </a:buClr>
              <a:buSzPct val="125000"/>
              <a:buFont typeface="Wingdings" panose="05000000000000000000" pitchFamily="2" charset="2"/>
              <a:buChar char="§"/>
            </a:pPr>
            <a:r>
              <a:rPr lang="en-US" dirty="0"/>
              <a:t>Writing centers</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29</a:t>
            </a:fld>
            <a:endParaRPr lang="en-US"/>
          </a:p>
        </p:txBody>
      </p:sp>
    </p:spTree>
    <p:extLst>
      <p:ext uri="{BB962C8B-B14F-4D97-AF65-F5344CB8AC3E}">
        <p14:creationId xmlns:p14="http://schemas.microsoft.com/office/powerpoint/2010/main" val="174108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Review topics</a:t>
            </a:r>
          </a:p>
          <a:p>
            <a:pPr eaLnBrk="1" hangingPunct="1"/>
            <a:r>
              <a:rPr lang="en-US" dirty="0"/>
              <a:t>You may want to survey your audience to find out their self-evaluated familiarity with financial aid.  This will help you determine how much time to spend on explaining the basics of financial aid</a:t>
            </a:r>
          </a:p>
          <a:p>
            <a:pPr eaLnBrk="1" hangingPunct="1">
              <a:buFont typeface="Wingdings" pitchFamily="2" charset="2"/>
              <a:buChar char="§"/>
            </a:pPr>
            <a:r>
              <a:rPr lang="en-US" dirty="0"/>
              <a:t>For example:</a:t>
            </a:r>
          </a:p>
          <a:p>
            <a:pPr lvl="1" eaLnBrk="1" hangingPunct="1">
              <a:buFont typeface="Wingdings" pitchFamily="2" charset="2"/>
              <a:buChar char="§"/>
            </a:pPr>
            <a:r>
              <a:rPr lang="en-US" dirty="0"/>
              <a:t>How many of you are very familiar with financial aid?</a:t>
            </a:r>
          </a:p>
          <a:p>
            <a:pPr lvl="1" eaLnBrk="1" hangingPunct="1">
              <a:buFont typeface="Wingdings" pitchFamily="2" charset="2"/>
              <a:buChar char="§"/>
            </a:pPr>
            <a:r>
              <a:rPr lang="en-US" dirty="0"/>
              <a:t>How many of you have some knowledge of the financial aid process?</a:t>
            </a:r>
          </a:p>
          <a:p>
            <a:pPr lvl="1" eaLnBrk="1" hangingPunct="1">
              <a:buFont typeface="Wingdings" pitchFamily="2" charset="2"/>
              <a:buChar char="§"/>
            </a:pPr>
            <a:r>
              <a:rPr lang="en-US" dirty="0"/>
              <a:t>How many of you are new or have little knowledge of financial aid?</a:t>
            </a:r>
          </a:p>
          <a:p>
            <a:pPr lvl="1" eaLnBrk="1" hangingPunct="1">
              <a:buFont typeface="Wingdings" pitchFamily="2" charset="2"/>
              <a:buNone/>
            </a:pPr>
            <a:endParaRPr lang="en-US" dirty="0"/>
          </a:p>
          <a:p>
            <a:pPr lvl="0" eaLnBrk="1" hangingPunct="1">
              <a:buFont typeface="Wingdings" pitchFamily="2" charset="2"/>
              <a:buNone/>
            </a:pPr>
            <a:r>
              <a:rPr lang="en-US" dirty="0"/>
              <a:t>This is an overview of financial aid. For more information or if you need additional help, contact the Financial Aid Office at the college you plan to attend.</a:t>
            </a:r>
          </a:p>
        </p:txBody>
      </p:sp>
      <p:sp>
        <p:nvSpPr>
          <p:cNvPr id="4" name="Slide Number Placeholder 3"/>
          <p:cNvSpPr>
            <a:spLocks noGrp="1"/>
          </p:cNvSpPr>
          <p:nvPr>
            <p:ph type="sldNum" sz="quarter" idx="10"/>
          </p:nvPr>
        </p:nvSpPr>
        <p:spPr/>
        <p:txBody>
          <a:bodyPr/>
          <a:lstStyle/>
          <a:p>
            <a:fld id="{FCA701CC-9265-4520-BC69-2177AF4BBE85}" type="slidenum">
              <a:rPr lang="en-US" smtClean="0"/>
              <a:t>3</a:t>
            </a:fld>
            <a:endParaRPr lang="en-US"/>
          </a:p>
        </p:txBody>
      </p:sp>
    </p:spTree>
    <p:extLst>
      <p:ext uri="{BB962C8B-B14F-4D97-AF65-F5344CB8AC3E}">
        <p14:creationId xmlns:p14="http://schemas.microsoft.com/office/powerpoint/2010/main" val="1087970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Char char="§"/>
            </a:pPr>
            <a:r>
              <a:rPr lang="en-US" dirty="0"/>
              <a:t>Remember who is interviewing you!</a:t>
            </a:r>
          </a:p>
          <a:p>
            <a:pPr eaLnBrk="1" hangingPunct="1">
              <a:buFont typeface="Wingdings" pitchFamily="2" charset="2"/>
              <a:buChar char="§"/>
            </a:pPr>
            <a:r>
              <a:rPr lang="en-US" dirty="0"/>
              <a:t>Practice your interview skills but don’t expect that any set of specific questions will be asked.  Your school may set up mock interviews but the questions asked will not be the same as in the scholarship interview.</a:t>
            </a:r>
          </a:p>
          <a:p>
            <a:pPr eaLnBrk="1" hangingPunct="1">
              <a:buFont typeface="Wingdings" pitchFamily="2" charset="2"/>
              <a:buChar char="§"/>
            </a:pPr>
            <a:r>
              <a:rPr lang="en-US" dirty="0"/>
              <a:t>More tips:</a:t>
            </a:r>
          </a:p>
          <a:p>
            <a:pPr lvl="1" eaLnBrk="1" hangingPunct="1">
              <a:buFont typeface="Wingdings" pitchFamily="2" charset="2"/>
              <a:buChar char="§"/>
            </a:pPr>
            <a:r>
              <a:rPr lang="en-US" dirty="0"/>
              <a:t>Plan to arrive early and find the building and/or room where you are expected. GPS/</a:t>
            </a:r>
            <a:r>
              <a:rPr lang="en-US" dirty="0" err="1"/>
              <a:t>Mapquest</a:t>
            </a:r>
            <a:r>
              <a:rPr lang="en-US" dirty="0"/>
              <a:t> directions</a:t>
            </a:r>
          </a:p>
          <a:p>
            <a:pPr lvl="1" eaLnBrk="1" hangingPunct="1">
              <a:buFont typeface="Wingdings" pitchFamily="2" charset="2"/>
              <a:buChar char="§"/>
            </a:pPr>
            <a:r>
              <a:rPr lang="en-US" dirty="0"/>
              <a:t>Leave a few minutes to relax.  Take a little walk or read a book.</a:t>
            </a:r>
          </a:p>
          <a:p>
            <a:pPr lvl="1" eaLnBrk="1" hangingPunct="1">
              <a:buFont typeface="Wingdings" pitchFamily="2" charset="2"/>
              <a:buChar char="§"/>
            </a:pPr>
            <a:r>
              <a:rPr lang="en-US" dirty="0"/>
              <a:t>Shake hands when you are introduced and memorize interviewers names for thank you card later.</a:t>
            </a:r>
          </a:p>
          <a:p>
            <a:pPr lvl="1" eaLnBrk="1" hangingPunct="1">
              <a:buFont typeface="Wingdings" pitchFamily="2" charset="2"/>
              <a:buChar char="§"/>
            </a:pPr>
            <a:r>
              <a:rPr lang="en-US" dirty="0"/>
              <a:t>Thank the interviewers for the opportunity.</a:t>
            </a:r>
          </a:p>
          <a:p>
            <a:pPr lvl="1" eaLnBrk="1" hangingPunct="1">
              <a:buFont typeface="Wingdings" pitchFamily="2" charset="2"/>
              <a:buChar char="§"/>
            </a:pPr>
            <a:r>
              <a:rPr lang="en-US" dirty="0"/>
              <a:t>Stay calm!  </a:t>
            </a:r>
          </a:p>
          <a:p>
            <a:pPr marL="120334" indent="-120334">
              <a:buClr>
                <a:schemeClr val="tx1"/>
              </a:buClr>
              <a:buFont typeface="Wingdings" pitchFamily="2" charset="2"/>
              <a:buChar char="§"/>
            </a:pPr>
            <a:r>
              <a:rPr lang="en-US" dirty="0"/>
              <a:t>Not every scholarship has an interview process</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30</a:t>
            </a:fld>
            <a:endParaRPr lang="en-US"/>
          </a:p>
        </p:txBody>
      </p:sp>
    </p:spTree>
    <p:extLst>
      <p:ext uri="{BB962C8B-B14F-4D97-AF65-F5344CB8AC3E}">
        <p14:creationId xmlns:p14="http://schemas.microsoft.com/office/powerpoint/2010/main" val="88754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701CC-9265-4520-BC69-2177AF4BBE85}" type="slidenum">
              <a:rPr lang="en-US" smtClean="0"/>
              <a:t>31</a:t>
            </a:fld>
            <a:endParaRPr lang="en-US"/>
          </a:p>
        </p:txBody>
      </p:sp>
    </p:spTree>
    <p:extLst>
      <p:ext uri="{BB962C8B-B14F-4D97-AF65-F5344CB8AC3E}">
        <p14:creationId xmlns:p14="http://schemas.microsoft.com/office/powerpoint/2010/main" val="3749050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marL="640594" lvl="1" indent="-174708">
              <a:buFont typeface="Arial" panose="020B0604020202020204" pitchFamily="34" charset="0"/>
              <a:buChar char="•"/>
            </a:pPr>
            <a:r>
              <a:rPr lang="en-US" b="1" dirty="0"/>
              <a:t>Podcast Topics</a:t>
            </a:r>
            <a:endParaRPr lang="en-US" dirty="0"/>
          </a:p>
          <a:p>
            <a:pPr lvl="2"/>
            <a:r>
              <a:rPr lang="en-US" dirty="0"/>
              <a:t>Avoiding Scholarship Scams, the OSAC Scholarship Application, American Tax Credit and more!</a:t>
            </a:r>
          </a:p>
          <a:p>
            <a:pPr lvl="1"/>
            <a:endParaRPr lang="en-US" b="1" dirty="0"/>
          </a:p>
          <a:p>
            <a:pPr marL="640594" lvl="1" indent="-174708">
              <a:buFont typeface="Arial" panose="020B0604020202020204" pitchFamily="34" charset="0"/>
              <a:buChar char="•"/>
            </a:pPr>
            <a:r>
              <a:rPr lang="en-US" b="1" dirty="0"/>
              <a:t>Receive updates during the application season through </a:t>
            </a:r>
            <a:endParaRPr lang="en-US" dirty="0"/>
          </a:p>
          <a:p>
            <a:pPr marL="1106481" lvl="2" indent="-174708">
              <a:buFont typeface="Arial" panose="020B0604020202020204" pitchFamily="34" charset="0"/>
              <a:buChar char="•"/>
            </a:pPr>
            <a:r>
              <a:rPr lang="en-US" b="1" dirty="0"/>
              <a:t>Join us on Twitter and Facebook</a:t>
            </a:r>
            <a:endParaRPr lang="en-US" dirty="0"/>
          </a:p>
          <a:p>
            <a:pPr marL="1106481" lvl="2" indent="-174708">
              <a:buFont typeface="Arial" panose="020B0604020202020204" pitchFamily="34" charset="0"/>
              <a:buChar char="•"/>
            </a:pPr>
            <a:r>
              <a:rPr lang="en-US" dirty="0"/>
              <a:t>Follow OSAC on Twitter.com/OSAC to keep apprised of deadlines, alerts, and new scholarships being added</a:t>
            </a:r>
          </a:p>
          <a:p>
            <a:pPr marL="1106481" lvl="2" indent="-174708">
              <a:buFont typeface="Arial" panose="020B0604020202020204" pitchFamily="34" charset="0"/>
              <a:buChar char="•"/>
            </a:pPr>
            <a:r>
              <a:rPr lang="en-US" dirty="0"/>
              <a:t>The OSAC guide is a snapshot in time. We will continue adding to it through the application deadline of March 1. Updates are posted on Twitter and Facebook</a:t>
            </a:r>
          </a:p>
          <a:p>
            <a:pPr marL="1106481" lvl="2" indent="-174708">
              <a:buFont typeface="Arial" panose="020B0604020202020204" pitchFamily="34" charset="0"/>
              <a:buChar char="•"/>
            </a:pPr>
            <a:r>
              <a:rPr lang="en-US" dirty="0"/>
              <a:t>Like us on Facebook at facebook.com/</a:t>
            </a:r>
            <a:r>
              <a:rPr lang="en-US" dirty="0" err="1"/>
              <a:t>OSACscholarships</a:t>
            </a:r>
            <a:endParaRPr lang="en-US" dirty="0"/>
          </a:p>
          <a:p>
            <a:pPr lvl="1"/>
            <a:endParaRPr lang="en-US" b="1" dirty="0"/>
          </a:p>
          <a:p>
            <a:pPr marL="640594" lvl="1" indent="-174708">
              <a:buFont typeface="Arial" panose="020B0604020202020204" pitchFamily="34" charset="0"/>
              <a:buChar char="•"/>
            </a:pPr>
            <a:r>
              <a:rPr lang="en-US" b="1" dirty="0"/>
              <a:t>Timely Tip Sheets</a:t>
            </a:r>
            <a:r>
              <a:rPr lang="en-US" dirty="0"/>
              <a:t> – </a:t>
            </a:r>
            <a:r>
              <a:rPr lang="en-US" u="sng" dirty="0"/>
              <a:t>www.OregonStudentAid.gov</a:t>
            </a:r>
            <a:endParaRPr lang="en-US" dirty="0"/>
          </a:p>
          <a:p>
            <a:pPr lvl="2"/>
            <a:r>
              <a:rPr lang="en-US" dirty="0"/>
              <a:t>How to Analyze College Financial Aid Award Letters; What You Need To Know About Student Loans and more!</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32</a:t>
            </a:fld>
            <a:endParaRPr lang="en-US"/>
          </a:p>
        </p:txBody>
      </p:sp>
    </p:spTree>
    <p:extLst>
      <p:ext uri="{BB962C8B-B14F-4D97-AF65-F5344CB8AC3E}">
        <p14:creationId xmlns:p14="http://schemas.microsoft.com/office/powerpoint/2010/main" val="3472378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ct val="30000"/>
              </a:spcAft>
              <a:buSzPct val="65000"/>
              <a:buNone/>
            </a:pPr>
            <a:r>
              <a:rPr lang="en-US" b="1" dirty="0"/>
              <a:t>Students get help to complete a FAFSA</a:t>
            </a:r>
            <a:r>
              <a:rPr lang="en-US" dirty="0"/>
              <a:t> </a:t>
            </a:r>
          </a:p>
          <a:p>
            <a:pPr lvl="1" eaLnBrk="1" hangingPunct="1">
              <a:spcBef>
                <a:spcPct val="0"/>
              </a:spcBef>
              <a:spcAft>
                <a:spcPct val="30000"/>
              </a:spcAft>
              <a:buSzPct val="65000"/>
              <a:buFont typeface="Arial" pitchFamily="34" charset="0"/>
              <a:buChar char="•"/>
            </a:pPr>
            <a:r>
              <a:rPr lang="en-US" dirty="0">
                <a:solidFill>
                  <a:srgbClr val="0066FF"/>
                </a:solidFill>
              </a:rPr>
              <a:t>  20+  </a:t>
            </a:r>
            <a:r>
              <a:rPr lang="en-US" dirty="0"/>
              <a:t>sites around Oregon including universities, community colleges, tribes, high schools, and YMCAs</a:t>
            </a:r>
          </a:p>
          <a:p>
            <a:pPr lvl="1" eaLnBrk="1" hangingPunct="1">
              <a:spcBef>
                <a:spcPct val="0"/>
              </a:spcBef>
              <a:spcAft>
                <a:spcPct val="30000"/>
              </a:spcAft>
              <a:buSzPct val="65000"/>
              <a:buFont typeface="Arial" pitchFamily="34" charset="0"/>
              <a:buChar char="•"/>
            </a:pPr>
            <a:endParaRPr lang="en-US" dirty="0"/>
          </a:p>
          <a:p>
            <a:pPr lvl="1">
              <a:spcBef>
                <a:spcPct val="0"/>
              </a:spcBef>
              <a:spcAft>
                <a:spcPts val="623"/>
              </a:spcAft>
              <a:buFont typeface="Wingdings" pitchFamily="2" charset="2"/>
              <a:buChar char="§"/>
            </a:pPr>
            <a:r>
              <a:rPr lang="en-US" dirty="0"/>
              <a:t>  Communities select any date in January for their one-day event</a:t>
            </a:r>
          </a:p>
          <a:p>
            <a:pPr marL="483591" lvl="1">
              <a:spcBef>
                <a:spcPct val="0"/>
              </a:spcBef>
              <a:spcAft>
                <a:spcPct val="60000"/>
              </a:spcAft>
              <a:buFont typeface="Wingdings" pitchFamily="2" charset="2"/>
              <a:buChar char="§"/>
            </a:pPr>
            <a:r>
              <a:rPr lang="en-US" dirty="0"/>
              <a:t>  Year round events too</a:t>
            </a:r>
          </a:p>
          <a:p>
            <a:pPr marL="483591" lvl="1">
              <a:spcBef>
                <a:spcPct val="0"/>
              </a:spcBef>
              <a:spcAft>
                <a:spcPct val="60000"/>
              </a:spcAft>
              <a:buFont typeface="Wingdings" pitchFamily="2" charset="2"/>
              <a:buChar char="§"/>
            </a:pPr>
            <a:r>
              <a:rPr lang="en-US" dirty="0"/>
              <a:t> Check the website for your closest event and date</a:t>
            </a:r>
          </a:p>
          <a:p>
            <a:pPr marL="949478" lvl="2">
              <a:spcBef>
                <a:spcPct val="0"/>
              </a:spcBef>
              <a:spcAft>
                <a:spcPct val="60000"/>
              </a:spcAft>
              <a:buFont typeface="Wingdings" pitchFamily="2" charset="2"/>
              <a:buChar char="§"/>
            </a:pPr>
            <a:endParaRPr lang="en-US" dirty="0"/>
          </a:p>
          <a:p>
            <a:pPr lvl="1" eaLnBrk="1" hangingPunct="1">
              <a:spcBef>
                <a:spcPct val="0"/>
              </a:spcBef>
              <a:spcAft>
                <a:spcPct val="20000"/>
              </a:spcAft>
              <a:buFont typeface="Wingdings" pitchFamily="2" charset="2"/>
              <a:buChar char="§"/>
            </a:pPr>
            <a:r>
              <a:rPr lang="en-US" dirty="0"/>
              <a:t>  You can help</a:t>
            </a:r>
          </a:p>
          <a:p>
            <a:pPr lvl="2" eaLnBrk="1" hangingPunct="1">
              <a:spcBef>
                <a:spcPct val="0"/>
              </a:spcBef>
              <a:spcAft>
                <a:spcPct val="20000"/>
              </a:spcAft>
              <a:buFont typeface="Wingdings" pitchFamily="2" charset="2"/>
              <a:buChar char="§"/>
            </a:pPr>
            <a:r>
              <a:rPr lang="en-US" dirty="0"/>
              <a:t>  Apply to be a site</a:t>
            </a:r>
          </a:p>
          <a:p>
            <a:pPr lvl="2" eaLnBrk="1" hangingPunct="1">
              <a:spcBef>
                <a:spcPct val="0"/>
              </a:spcBef>
              <a:spcAft>
                <a:spcPct val="20000"/>
              </a:spcAft>
              <a:buFont typeface="Wingdings" pitchFamily="2" charset="2"/>
              <a:buChar char="§"/>
            </a:pPr>
            <a:r>
              <a:rPr lang="en-US" dirty="0"/>
              <a:t>  Volunteer for a College Goal Oregon event</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33</a:t>
            </a:fld>
            <a:endParaRPr lang="en-US"/>
          </a:p>
        </p:txBody>
      </p:sp>
    </p:spTree>
    <p:extLst>
      <p:ext uri="{BB962C8B-B14F-4D97-AF65-F5344CB8AC3E}">
        <p14:creationId xmlns:p14="http://schemas.microsoft.com/office/powerpoint/2010/main" val="2914228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call or use the feedback form if they need assistance, remind them that we have staff available. The feedback form will be the most timely response.</a:t>
            </a:r>
          </a:p>
          <a:p>
            <a:r>
              <a:rPr lang="en-US"/>
              <a:t> </a:t>
            </a:r>
          </a:p>
          <a:p>
            <a:endParaRPr lang="en-US"/>
          </a:p>
        </p:txBody>
      </p:sp>
      <p:sp>
        <p:nvSpPr>
          <p:cNvPr id="4" name="Slide Number Placeholder 3"/>
          <p:cNvSpPr>
            <a:spLocks noGrp="1"/>
          </p:cNvSpPr>
          <p:nvPr>
            <p:ph type="sldNum" sz="quarter" idx="10"/>
          </p:nvPr>
        </p:nvSpPr>
        <p:spPr/>
        <p:txBody>
          <a:bodyPr/>
          <a:lstStyle/>
          <a:p>
            <a:fld id="{FCA701CC-9265-4520-BC69-2177AF4BBE85}" type="slidenum">
              <a:rPr lang="en-US" smtClean="0"/>
              <a:t>34</a:t>
            </a:fld>
            <a:endParaRPr lang="en-US"/>
          </a:p>
        </p:txBody>
      </p:sp>
    </p:spTree>
    <p:extLst>
      <p:ext uri="{BB962C8B-B14F-4D97-AF65-F5344CB8AC3E}">
        <p14:creationId xmlns:p14="http://schemas.microsoft.com/office/powerpoint/2010/main" val="191127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Free Application for Federal Student Aid, often referred to simply as “the FAFSA,” is the application for the Federal Pell Grant, federal student and parent loans, and the Oregon Opportunity Grant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Beware of </a:t>
            </a:r>
            <a:r>
              <a:rPr lang="en-US" u="sng" dirty="0"/>
              <a:t>www. fafsa.com </a:t>
            </a:r>
            <a:r>
              <a:rPr lang="en-US" dirty="0"/>
              <a:t>(It’s a site that charges students.)!   The real federal site is www.fafsa.ed.gov.</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Students do not have to wait until they file taxes to complete the FAFSA. They can estimate taxes and update that information later after they and their parents have filed their tax returns.  Both parents and students must “sign” the FAFSA for dependent students.  Students and parents can use the IRS retrieval process to update the FAFSA with actual data after they file taxes.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Must list at least 1 school to submit the FAFSA. To be considered for an Oregon Opportunity Grant, list at least one school in Oregon too.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Make corrections as soon as possible to avoid missing your college financial aid deadline. Check with the college you will be attending for additional information.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US Department of Education’s processing system uses data from the FAFSA to calculate each student’s Expected Family Contribution.  More on that in a moment.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Seniors before Jan. 1, and juniors and younger students can use the </a:t>
            </a:r>
            <a:r>
              <a:rPr lang="en-US" b="1" dirty="0"/>
              <a:t>FAFSA4caster</a:t>
            </a:r>
            <a:r>
              <a:rPr lang="en-US" dirty="0"/>
              <a:t> to receive an early estimate of eligibility for federal student aid. </a:t>
            </a:r>
          </a:p>
        </p:txBody>
      </p:sp>
      <p:sp>
        <p:nvSpPr>
          <p:cNvPr id="4" name="Slide Number Placeholder 3"/>
          <p:cNvSpPr>
            <a:spLocks noGrp="1"/>
          </p:cNvSpPr>
          <p:nvPr>
            <p:ph type="sldNum" sz="quarter" idx="10"/>
          </p:nvPr>
        </p:nvSpPr>
        <p:spPr/>
        <p:txBody>
          <a:bodyPr/>
          <a:lstStyle/>
          <a:p>
            <a:fld id="{FCA701CC-9265-4520-BC69-2177AF4BBE85}" type="slidenum">
              <a:rPr lang="en-US" smtClean="0"/>
              <a:t>4</a:t>
            </a:fld>
            <a:endParaRPr lang="en-US"/>
          </a:p>
        </p:txBody>
      </p:sp>
    </p:spTree>
    <p:extLst>
      <p:ext uri="{BB962C8B-B14F-4D97-AF65-F5344CB8AC3E}">
        <p14:creationId xmlns:p14="http://schemas.microsoft.com/office/powerpoint/2010/main" val="382441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334" indent="-120334" defTabSz="931774">
              <a:buFont typeface="Wingdings" pitchFamily="2" charset="2"/>
              <a:buChar char="§"/>
              <a:defRPr/>
            </a:pPr>
            <a:endParaRPr lang="en-US" dirty="0"/>
          </a:p>
          <a:p>
            <a:pPr marL="120334" lvl="1" indent="-120334" defTabSz="931774">
              <a:buFont typeface="Wingdings" pitchFamily="2" charset="2"/>
              <a:buChar char="§"/>
              <a:defRPr/>
            </a:pPr>
            <a:r>
              <a:rPr lang="en-US" b="1" dirty="0"/>
              <a:t>Need-based aid: </a:t>
            </a:r>
            <a:r>
              <a:rPr lang="en-US" dirty="0"/>
              <a:t>Federal Pell Grants and Oregon Opportunity Grants </a:t>
            </a:r>
          </a:p>
          <a:p>
            <a:pPr marL="120334" lvl="1" indent="-120334" defTabSz="931774">
              <a:buFont typeface="Wingdings" pitchFamily="2" charset="2"/>
              <a:buChar char="§"/>
              <a:defRPr/>
            </a:pPr>
            <a:endParaRPr lang="en-US" b="1" dirty="0"/>
          </a:p>
          <a:p>
            <a:pPr marL="120334" lvl="1" indent="-120334" defTabSz="931774">
              <a:buFont typeface="Wingdings" pitchFamily="2" charset="2"/>
              <a:buChar char="§"/>
              <a:defRPr/>
            </a:pPr>
            <a:r>
              <a:rPr lang="en-US" b="1" dirty="0"/>
              <a:t>Merit-based aid: </a:t>
            </a:r>
            <a:r>
              <a:rPr lang="en-US" dirty="0"/>
              <a:t>Some scholarships may be based on a combination of merit and need. </a:t>
            </a:r>
          </a:p>
          <a:p>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5</a:t>
            </a:fld>
            <a:endParaRPr lang="en-US"/>
          </a:p>
        </p:txBody>
      </p:sp>
    </p:spTree>
    <p:extLst>
      <p:ext uri="{BB962C8B-B14F-4D97-AF65-F5344CB8AC3E}">
        <p14:creationId xmlns:p14="http://schemas.microsoft.com/office/powerpoint/2010/main" val="2759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0334" indent="-120334"/>
            <a:r>
              <a:rPr lang="en-US" dirty="0"/>
              <a:t>Review each item</a:t>
            </a:r>
          </a:p>
          <a:p>
            <a:pPr marL="120334" indent="-120334">
              <a:buFont typeface="Wingdings" pitchFamily="2" charset="2"/>
              <a:buChar char="§"/>
            </a:pPr>
            <a:endParaRPr lang="en-US" dirty="0"/>
          </a:p>
          <a:p>
            <a:pPr marL="174708" indent="-174708">
              <a:buFont typeface="Arial" panose="020B0604020202020204" pitchFamily="34" charset="0"/>
              <a:buChar char="•"/>
            </a:pPr>
            <a:r>
              <a:rPr lang="en-US" dirty="0"/>
              <a:t>This slide focuses on aid that does not have to be paid back --  grants and scholarships.</a:t>
            </a:r>
          </a:p>
          <a:p>
            <a:endParaRPr lang="en-US" dirty="0"/>
          </a:p>
          <a:p>
            <a:pPr marL="174708" indent="-174708">
              <a:buFont typeface="Arial" panose="020B0604020202020204" pitchFamily="34" charset="0"/>
              <a:buChar char="•"/>
            </a:pPr>
            <a:r>
              <a:rPr lang="en-US" dirty="0"/>
              <a:t>Most of the scholarship information can be used for applying for all types of scholarships, not just OSAC Scholarships</a:t>
            </a:r>
          </a:p>
          <a:p>
            <a:endParaRPr lang="en-US" dirty="0"/>
          </a:p>
          <a:p>
            <a:pPr marL="174708" indent="-174708">
              <a:buFont typeface="Arial" panose="020B0604020202020204" pitchFamily="34" charset="0"/>
              <a:buChar char="•"/>
            </a:pPr>
            <a:r>
              <a:rPr lang="en-US" dirty="0"/>
              <a:t>Work Study – Both Federal Work Study and institutional work study programs may be available.</a:t>
            </a:r>
          </a:p>
        </p:txBody>
      </p:sp>
      <p:sp>
        <p:nvSpPr>
          <p:cNvPr id="4" name="Slide Number Placeholder 3"/>
          <p:cNvSpPr>
            <a:spLocks noGrp="1"/>
          </p:cNvSpPr>
          <p:nvPr>
            <p:ph type="sldNum" sz="quarter" idx="10"/>
          </p:nvPr>
        </p:nvSpPr>
        <p:spPr/>
        <p:txBody>
          <a:bodyPr/>
          <a:lstStyle/>
          <a:p>
            <a:fld id="{FCA701CC-9265-4520-BC69-2177AF4BBE85}" type="slidenum">
              <a:rPr lang="en-US" smtClean="0"/>
              <a:t>6</a:t>
            </a:fld>
            <a:endParaRPr lang="en-US"/>
          </a:p>
        </p:txBody>
      </p:sp>
    </p:spTree>
    <p:extLst>
      <p:ext uri="{BB962C8B-B14F-4D97-AF65-F5344CB8AC3E}">
        <p14:creationId xmlns:p14="http://schemas.microsoft.com/office/powerpoint/2010/main" val="210951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931774">
              <a:spcBef>
                <a:spcPct val="0"/>
              </a:spcBef>
              <a:spcAft>
                <a:spcPct val="20000"/>
              </a:spcAft>
              <a:buSzPct val="65000"/>
              <a:defRPr/>
            </a:pPr>
            <a:r>
              <a:rPr lang="en-US" b="1" dirty="0"/>
              <a:t>For Student Loans:  </a:t>
            </a:r>
            <a:r>
              <a:rPr lang="en-US" dirty="0"/>
              <a:t>Students apply for a federal student loan by filing the FAFSA.  All federal student loans also require students to complete and sign a Master Promissory Note that forms the basis for their federal loan agreement.  </a:t>
            </a:r>
          </a:p>
          <a:p>
            <a:pPr marL="465887" lvl="1" defTabSz="931774">
              <a:spcBef>
                <a:spcPct val="0"/>
              </a:spcBef>
              <a:spcAft>
                <a:spcPct val="20000"/>
              </a:spcAft>
              <a:buSzPct val="65000"/>
              <a:defRPr/>
            </a:pPr>
            <a:endParaRPr lang="en-US" b="1" dirty="0"/>
          </a:p>
          <a:p>
            <a:pPr marL="465887" lvl="1" defTabSz="931774">
              <a:spcBef>
                <a:spcPct val="0"/>
              </a:spcBef>
              <a:spcAft>
                <a:spcPct val="20000"/>
              </a:spcAft>
              <a:buSzPct val="65000"/>
              <a:defRPr/>
            </a:pPr>
            <a:r>
              <a:rPr lang="en-US" b="1" dirty="0"/>
              <a:t>For private loans, </a:t>
            </a:r>
            <a:r>
              <a:rPr lang="en-US" dirty="0"/>
              <a:t>students will also need to complete a separate application and promissory note. Some private loans also may require a co-signer or endorser.  </a:t>
            </a:r>
          </a:p>
          <a:p>
            <a:pPr lvl="1" algn="l" eaLnBrk="1" hangingPunct="1">
              <a:spcBef>
                <a:spcPct val="0"/>
              </a:spcBef>
              <a:spcAft>
                <a:spcPct val="20000"/>
              </a:spcAft>
              <a:buSzPct val="65000"/>
            </a:pPr>
            <a:endParaRPr lang="en-US" dirty="0">
              <a:cs typeface="Arial" pitchFamily="34" charset="0"/>
            </a:endParaRPr>
          </a:p>
          <a:p>
            <a:r>
              <a:rPr lang="en-US" b="1" dirty="0">
                <a:cs typeface="Arial" pitchFamily="34" charset="0"/>
              </a:rPr>
              <a:t>Tax Credits</a:t>
            </a:r>
          </a:p>
          <a:p>
            <a:r>
              <a:rPr lang="en-US" dirty="0"/>
              <a:t>Educational income tax credits can reduce your or your parents' federal taxes. The IRS website (www.IRS.gov) has excellent information about federal education-related tax credits. There’s even an Interactive Tax Assistant tool on the IRS website to help you determine if your eligible for educational credits or deductions. You can also contact a tax professional for details.  </a:t>
            </a:r>
          </a:p>
          <a:p>
            <a:pPr lvl="1" eaLnBrk="1" hangingPunct="1">
              <a:spcBef>
                <a:spcPct val="0"/>
              </a:spcBef>
              <a:spcAft>
                <a:spcPct val="20000"/>
              </a:spcAft>
              <a:buSzPct val="65000"/>
            </a:pPr>
            <a:endParaRPr lang="en-US" dirty="0">
              <a:cs typeface="Arial" pitchFamily="34" charset="0"/>
            </a:endParaRPr>
          </a:p>
          <a:p>
            <a:r>
              <a:rPr lang="en-US" b="1" dirty="0"/>
              <a:t>American Opportunity Tax Credit – extended through December 2017 </a:t>
            </a:r>
            <a:endParaRPr lang="en-US" dirty="0"/>
          </a:p>
          <a:p>
            <a:r>
              <a:rPr lang="en-US" dirty="0"/>
              <a:t>American Opportunity Tax Credit is a credit for qualified education expenses paid for an eligible student for the first 4 years of higher education. Tax filers can get a maximum annual credit of $2,500 per eligible student. If the credit brings the amount of tax owed to zero, tax filers can receive a refund of 40 percent of any remaining amount of the credit (up to $1,000).To be eligible, a student must be in a certificate- or degree-granting program, be enrolled at least half time, and not have claimed the AOTC or the former Hope credit for more than 4 tax years. Credits are available to single-filers with adjusted gross incomes up to $80,000 and to married filers with AGIs of up to $160,000. Credits are reduced for AGIs of up to $90,000 for singles and $180,000 for married filers, and are not available to those with incomes above those amounts. </a:t>
            </a:r>
          </a:p>
          <a:p>
            <a:pPr defTabSz="931774">
              <a:defRPr/>
            </a:pPr>
            <a:endParaRPr lang="en-US" dirty="0" smtClean="0"/>
          </a:p>
          <a:p>
            <a:pPr defTabSz="931774">
              <a:defRPr/>
            </a:pPr>
            <a:endParaRPr lang="en-US" dirty="0" smtClean="0"/>
          </a:p>
          <a:p>
            <a:pPr defTabSz="931774">
              <a:defRPr/>
            </a:pPr>
            <a:r>
              <a:rPr lang="en-US" b="1" dirty="0" smtClean="0">
                <a:effectLst/>
              </a:rPr>
              <a:t>Lifetime Learning</a:t>
            </a:r>
            <a:r>
              <a:rPr lang="en-US" b="1" baseline="0" dirty="0" smtClean="0">
                <a:effectLst/>
              </a:rPr>
              <a:t> Credit </a:t>
            </a:r>
            <a:endParaRPr lang="en-US" dirty="0" smtClean="0">
              <a:effectLst/>
            </a:endParaRPr>
          </a:p>
          <a:p>
            <a:pPr defTabSz="931774">
              <a:defRPr/>
            </a:pPr>
            <a:r>
              <a:rPr lang="en-US" dirty="0" smtClean="0">
                <a:effectLst/>
              </a:rPr>
              <a:t>The Lifetime Learning Credit is for qualified tuition and related expenses paid for eligible students enrolled in an eligible educational institution. This credit can help pay for undergraduate, graduate and professional degree courses--including courses to acquire or improve job skills. There is no limit on the number of years you can claim the credit. It is worth up to $2,000 per tax return.</a:t>
            </a:r>
            <a:endParaRPr lang="en-US" dirty="0"/>
          </a:p>
        </p:txBody>
      </p:sp>
      <p:sp>
        <p:nvSpPr>
          <p:cNvPr id="4" name="Slide Number Placeholder 3"/>
          <p:cNvSpPr>
            <a:spLocks noGrp="1"/>
          </p:cNvSpPr>
          <p:nvPr>
            <p:ph type="sldNum" sz="quarter" idx="10"/>
          </p:nvPr>
        </p:nvSpPr>
        <p:spPr/>
        <p:txBody>
          <a:bodyPr/>
          <a:lstStyle/>
          <a:p>
            <a:fld id="{FCA701CC-9265-4520-BC69-2177AF4BBE85}" type="slidenum">
              <a:rPr lang="en-US" smtClean="0"/>
              <a:t>7</a:t>
            </a:fld>
            <a:endParaRPr lang="en-US"/>
          </a:p>
        </p:txBody>
      </p:sp>
    </p:spTree>
    <p:extLst>
      <p:ext uri="{BB962C8B-B14F-4D97-AF65-F5344CB8AC3E}">
        <p14:creationId xmlns:p14="http://schemas.microsoft.com/office/powerpoint/2010/main" val="271339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A701CC-9265-4520-BC69-2177AF4BBE85}" type="slidenum">
              <a:rPr lang="en-US" smtClean="0"/>
              <a:t>8</a:t>
            </a:fld>
            <a:endParaRPr lang="en-US"/>
          </a:p>
        </p:txBody>
      </p:sp>
    </p:spTree>
    <p:extLst>
      <p:ext uri="{BB962C8B-B14F-4D97-AF65-F5344CB8AC3E}">
        <p14:creationId xmlns:p14="http://schemas.microsoft.com/office/powerpoint/2010/main" val="137746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Oregon Opportunity Grant</a:t>
            </a:r>
          </a:p>
          <a:p>
            <a:pPr lvl="0"/>
            <a:endParaRPr lang="en-US" dirty="0"/>
          </a:p>
          <a:p>
            <a:pPr marL="174708" indent="-174708">
              <a:buFont typeface="Arial" panose="020B0604020202020204" pitchFamily="34" charset="0"/>
              <a:buChar char="•"/>
            </a:pPr>
            <a:r>
              <a:rPr lang="en-US" dirty="0"/>
              <a:t>The FAFSA is the application for the Oregon Opportunity Grant. File your FAFSA and indicate the Oregon college you plan to attend or the Oregon colleges you are considering.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For 2015-16, the application deadline is February 1, 2015.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maximum award amount is $2,000 for full-time, full-year enrollment.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File the FAFSA as soon as possible after January 1 even if you are not sure you will attend college in the fall.    Funding for the OOG is limited; grant awards are made until funds run out.   Early FAFSA filing along with early application to college will increase your chances of receiving these funds.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Reminder: Applying by the deadline doesn’t guarantee an award.  Students must also resolve any errors on their FAFSA right away because we can award only those only students who have no error codes on their most current FAFSA record.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In March, OSAC will notify potentially eligible applicants via email.  Emails are sent to the address the students lists on the FAFSA.  This is also the email the US Department of Education uses to notify students of the results of their FAFSA. </a:t>
            </a:r>
          </a:p>
        </p:txBody>
      </p:sp>
      <p:sp>
        <p:nvSpPr>
          <p:cNvPr id="4" name="Slide Number Placeholder 3"/>
          <p:cNvSpPr>
            <a:spLocks noGrp="1"/>
          </p:cNvSpPr>
          <p:nvPr>
            <p:ph type="sldNum" sz="quarter" idx="10"/>
          </p:nvPr>
        </p:nvSpPr>
        <p:spPr/>
        <p:txBody>
          <a:bodyPr/>
          <a:lstStyle/>
          <a:p>
            <a:fld id="{FCA701CC-9265-4520-BC69-2177AF4BBE85}" type="slidenum">
              <a:rPr lang="en-US" smtClean="0"/>
              <a:t>9</a:t>
            </a:fld>
            <a:endParaRPr lang="en-US"/>
          </a:p>
        </p:txBody>
      </p:sp>
    </p:spTree>
    <p:extLst>
      <p:ext uri="{BB962C8B-B14F-4D97-AF65-F5344CB8AC3E}">
        <p14:creationId xmlns:p14="http://schemas.microsoft.com/office/powerpoint/2010/main" val="283094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91386-03E4-FA40-971A-D9130DEBB505}"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131739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1386-03E4-FA40-971A-D9130DEBB505}"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77612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1386-03E4-FA40-971A-D9130DEBB505}"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297728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1386-03E4-FA40-971A-D9130DEBB505}"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70179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91386-03E4-FA40-971A-D9130DEBB505}"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172308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91386-03E4-FA40-971A-D9130DEBB505}"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372291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91386-03E4-FA40-971A-D9130DEBB505}" type="datetimeFigureOut">
              <a:rPr lang="en-US" smtClean="0"/>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127146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91386-03E4-FA40-971A-D9130DEBB505}" type="datetimeFigureOut">
              <a:rPr lang="en-US" smtClean="0"/>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123405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91386-03E4-FA40-971A-D9130DEBB505}" type="datetimeFigureOut">
              <a:rPr lang="en-US" smtClean="0"/>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371249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1386-03E4-FA40-971A-D9130DEBB505}"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32774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1386-03E4-FA40-971A-D9130DEBB505}"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090C-E4C8-244C-AE46-2C7CE9943433}" type="slidenum">
              <a:rPr lang="en-US" smtClean="0"/>
              <a:t>‹#›</a:t>
            </a:fld>
            <a:endParaRPr lang="en-US"/>
          </a:p>
        </p:txBody>
      </p:sp>
    </p:spTree>
    <p:extLst>
      <p:ext uri="{BB962C8B-B14F-4D97-AF65-F5344CB8AC3E}">
        <p14:creationId xmlns:p14="http://schemas.microsoft.com/office/powerpoint/2010/main" val="354022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91386-03E4-FA40-971A-D9130DEBB505}" type="datetimeFigureOut">
              <a:rPr lang="en-US" smtClean="0"/>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7090C-E4C8-244C-AE46-2C7CE9943433}" type="slidenum">
              <a:rPr lang="en-US" smtClean="0"/>
              <a:t>‹#›</a:t>
            </a:fld>
            <a:endParaRPr lang="en-US"/>
          </a:p>
        </p:txBody>
      </p:sp>
    </p:spTree>
    <p:extLst>
      <p:ext uri="{BB962C8B-B14F-4D97-AF65-F5344CB8AC3E}">
        <p14:creationId xmlns:p14="http://schemas.microsoft.com/office/powerpoint/2010/main" val="374648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4.wdp"/><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3771900"/>
          </a:xfrm>
          <a:prstGeom prst="rect">
            <a:avLst/>
          </a:prstGeom>
        </p:spPr>
      </p:pic>
      <p:sp>
        <p:nvSpPr>
          <p:cNvPr id="7" name="Rectangle 6"/>
          <p:cNvSpPr/>
          <p:nvPr userDrawn="1"/>
        </p:nvSpPr>
        <p:spPr>
          <a:xfrm>
            <a:off x="-3176" y="3775346"/>
            <a:ext cx="9147175" cy="2053508"/>
          </a:xfrm>
          <a:prstGeom prst="rect">
            <a:avLst/>
          </a:prstGeom>
          <a:gradFill flip="none" rotWithShape="1">
            <a:gsLst>
              <a:gs pos="14000">
                <a:srgbClr val="492919"/>
              </a:gs>
              <a:gs pos="97000">
                <a:srgbClr val="492919"/>
              </a:gs>
              <a:gs pos="66000">
                <a:srgbClr val="A87800"/>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1"/>
          <p:cNvSpPr txBox="1">
            <a:spLocks/>
          </p:cNvSpPr>
          <p:nvPr userDrawn="1"/>
        </p:nvSpPr>
        <p:spPr>
          <a:xfrm>
            <a:off x="222113" y="3895786"/>
            <a:ext cx="8744090" cy="85920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FINDING FUNDS for Oregon Students</a:t>
            </a:r>
            <a:endParaRPr lang="en-US" dirty="0">
              <a:solidFill>
                <a:schemeClr val="bg1"/>
              </a:solidFill>
            </a:endParaRPr>
          </a:p>
        </p:txBody>
      </p:sp>
      <p:sp>
        <p:nvSpPr>
          <p:cNvPr id="9" name="Subtitle 2"/>
          <p:cNvSpPr txBox="1">
            <a:spLocks/>
          </p:cNvSpPr>
          <p:nvPr userDrawn="1"/>
        </p:nvSpPr>
        <p:spPr>
          <a:xfrm>
            <a:off x="222113" y="4740086"/>
            <a:ext cx="6861336" cy="8354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b="1" dirty="0" smtClean="0">
                <a:solidFill>
                  <a:srgbClr val="FFC000"/>
                </a:solidFill>
              </a:rPr>
              <a:t>Helping students plan &amp; pay for college</a:t>
            </a:r>
            <a:endParaRPr lang="en-US" b="1" dirty="0">
              <a:solidFill>
                <a:srgbClr val="FFC000"/>
              </a:solidFill>
            </a:endParaRPr>
          </a:p>
        </p:txBody>
      </p:sp>
      <p:pic>
        <p:nvPicPr>
          <p:cNvPr id="10" name="Picture 9" descr="Screen Shot 2014-09-27 at 12.43.45 PM.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032662" y="0"/>
            <a:ext cx="3111337" cy="3759200"/>
          </a:xfrm>
          <a:prstGeom prst="rect">
            <a:avLst/>
          </a:prstGeom>
        </p:spPr>
      </p:pic>
      <p:pic>
        <p:nvPicPr>
          <p:cNvPr id="11" name="Picture 10" descr="Screen Shot 2014-09-27 at 12.52.43 PM.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798002" y="0"/>
            <a:ext cx="3238500" cy="3759200"/>
          </a:xfrm>
          <a:prstGeom prst="rect">
            <a:avLst/>
          </a:prstGeom>
        </p:spPr>
      </p:pic>
      <p:pic>
        <p:nvPicPr>
          <p:cNvPr id="12" name="Picture 11" descr="Screen Shot 2014-09-27 at 12.54.01 PM.p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2348" y="5828854"/>
            <a:ext cx="6032500" cy="1029146"/>
          </a:xfrm>
          <a:prstGeom prst="rect">
            <a:avLst/>
          </a:prstGeom>
        </p:spPr>
      </p:pic>
      <p:sp>
        <p:nvSpPr>
          <p:cNvPr id="13" name="Rectangle 12"/>
          <p:cNvSpPr/>
          <p:nvPr userDrawn="1"/>
        </p:nvSpPr>
        <p:spPr>
          <a:xfrm>
            <a:off x="6036502" y="5828854"/>
            <a:ext cx="3107498" cy="1029146"/>
          </a:xfrm>
          <a:prstGeom prst="rect">
            <a:avLst/>
          </a:prstGeom>
          <a:gradFill>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74957" y="6084514"/>
            <a:ext cx="5602010" cy="400110"/>
          </a:xfrm>
          <a:prstGeom prst="rect">
            <a:avLst/>
          </a:prstGeom>
          <a:noFill/>
        </p:spPr>
        <p:txBody>
          <a:bodyPr wrap="square" rtlCol="0">
            <a:spAutoFit/>
          </a:bodyPr>
          <a:lstStyle/>
          <a:p>
            <a:r>
              <a:rPr lang="en-US" sz="2000" b="1" dirty="0" smtClean="0">
                <a:solidFill>
                  <a:schemeClr val="tx2">
                    <a:lumMod val="75000"/>
                  </a:schemeClr>
                </a:solidFill>
              </a:rPr>
              <a:t>Office of Student Access and Completion (OSAC)</a:t>
            </a:r>
            <a:endParaRPr lang="en-US" sz="2000" b="1" dirty="0">
              <a:solidFill>
                <a:schemeClr val="tx2">
                  <a:lumMod val="75000"/>
                </a:schemeClr>
              </a:solidFill>
            </a:endParaRPr>
          </a:p>
        </p:txBody>
      </p:sp>
      <p:pic>
        <p:nvPicPr>
          <p:cNvPr id="15" name="Picture 14" descr="statesealbw2013.tif"/>
          <p:cNvPicPr>
            <a:picLocks noChangeAspect="1"/>
          </p:cNvPicPr>
          <p:nvPr/>
        </p:nvPicPr>
        <p:blipFill>
          <a:blip r:embed="rId8" cstate="print">
            <a:extLst>
              <a:ext uri="{BEBA8EAE-BF5A-486C-A8C5-ECC9F3942E4B}">
                <a14:imgProps xmlns:a14="http://schemas.microsoft.com/office/drawing/2010/main">
                  <a14:imgLayer r:embed="rId9">
                    <a14:imgEffect>
                      <a14:backgroundRemoval t="250" b="100000" l="0" r="100000"/>
                    </a14:imgEffect>
                  </a14:imgLayer>
                </a14:imgProps>
              </a:ext>
              <a:ext uri="{28A0092B-C50C-407E-A947-70E740481C1C}">
                <a14:useLocalDpi xmlns:a14="http://schemas.microsoft.com/office/drawing/2010/main"/>
              </a:ext>
            </a:extLst>
          </a:blip>
          <a:stretch>
            <a:fillRect/>
          </a:stretch>
        </p:blipFill>
        <p:spPr>
          <a:xfrm>
            <a:off x="8192717" y="5944814"/>
            <a:ext cx="773486" cy="773486"/>
          </a:xfrm>
          <a:prstGeom prst="rect">
            <a:avLst/>
          </a:prstGeom>
        </p:spPr>
      </p:pic>
    </p:spTree>
    <p:extLst>
      <p:ext uri="{BB962C8B-B14F-4D97-AF65-F5344CB8AC3E}">
        <p14:creationId xmlns:p14="http://schemas.microsoft.com/office/powerpoint/2010/main" val="2177419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8" name="Group 7"/>
          <p:cNvGrpSpPr/>
          <p:nvPr/>
        </p:nvGrpSpPr>
        <p:grpSpPr>
          <a:xfrm>
            <a:off x="0" y="0"/>
            <a:ext cx="9143999" cy="1363133"/>
            <a:chOff x="0" y="0"/>
            <a:chExt cx="9143999" cy="1363133"/>
          </a:xfrm>
        </p:grpSpPr>
        <p:pic>
          <p:nvPicPr>
            <p:cNvPr id="9" name="Picture 8"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2" name="Picture 11"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3" name="Picture 12"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10" name="TextBox 9"/>
          <p:cNvSpPr txBox="1"/>
          <p:nvPr/>
        </p:nvSpPr>
        <p:spPr>
          <a:xfrm>
            <a:off x="186267" y="1326775"/>
            <a:ext cx="8805333" cy="646331"/>
          </a:xfrm>
          <a:prstGeom prst="rect">
            <a:avLst/>
          </a:prstGeom>
          <a:noFill/>
        </p:spPr>
        <p:txBody>
          <a:bodyPr wrap="square" rtlCol="0">
            <a:spAutoFit/>
          </a:bodyPr>
          <a:lstStyle/>
          <a:p>
            <a:pPr algn="ctr"/>
            <a:r>
              <a:rPr lang="en-US" sz="3600" b="1" dirty="0" smtClean="0">
                <a:solidFill>
                  <a:schemeClr val="accent1">
                    <a:lumMod val="40000"/>
                    <a:lumOff val="60000"/>
                  </a:schemeClr>
                </a:solidFill>
              </a:rPr>
              <a:t>Other Public Grant Programs at OSAC</a:t>
            </a:r>
            <a:endParaRPr lang="en-US" sz="3600" b="1" dirty="0">
              <a:solidFill>
                <a:schemeClr val="accent1">
                  <a:lumMod val="40000"/>
                  <a:lumOff val="60000"/>
                </a:schemeClr>
              </a:solidFill>
            </a:endParaRPr>
          </a:p>
        </p:txBody>
      </p:sp>
      <p:sp>
        <p:nvSpPr>
          <p:cNvPr id="11" name="TextBox 10"/>
          <p:cNvSpPr txBox="1"/>
          <p:nvPr/>
        </p:nvSpPr>
        <p:spPr>
          <a:xfrm>
            <a:off x="2349500" y="2032003"/>
            <a:ext cx="6303433" cy="4194995"/>
          </a:xfrm>
          <a:prstGeom prst="rect">
            <a:avLst/>
          </a:prstGeom>
          <a:noFill/>
        </p:spPr>
        <p:txBody>
          <a:bodyPr wrap="square" rtlCol="0">
            <a:spAutoFit/>
          </a:bodyPr>
          <a:lstStyle/>
          <a:p>
            <a:pPr lvl="2" indent="-457200" defTabSz="457200">
              <a:spcBef>
                <a:spcPct val="0"/>
              </a:spcBef>
              <a:spcAft>
                <a:spcPts val="1704"/>
              </a:spcAft>
              <a:buClr>
                <a:srgbClr val="FFC61E"/>
              </a:buClr>
              <a:buSzPct val="125000"/>
              <a:buFont typeface="Wingdings" panose="05000000000000000000" pitchFamily="2" charset="2"/>
              <a:buChar char="§"/>
            </a:pPr>
            <a:r>
              <a:rPr lang="en-US" sz="3200" dirty="0">
                <a:solidFill>
                  <a:schemeClr val="bg1"/>
                </a:solidFill>
              </a:rPr>
              <a:t>Chafee Education and Training Grant </a:t>
            </a:r>
            <a:endParaRPr lang="en-US" sz="3200" dirty="0" smtClean="0">
              <a:solidFill>
                <a:schemeClr val="bg1"/>
              </a:solidFill>
            </a:endParaRPr>
          </a:p>
          <a:p>
            <a:pPr lvl="2" indent="-457200" defTabSz="457200">
              <a:spcBef>
                <a:spcPct val="0"/>
              </a:spcBef>
              <a:spcAft>
                <a:spcPts val="1704"/>
              </a:spcAft>
              <a:buClr>
                <a:srgbClr val="FFC61E"/>
              </a:buClr>
              <a:buSzPct val="125000"/>
              <a:buFont typeface="Wingdings" panose="05000000000000000000" pitchFamily="2" charset="2"/>
              <a:buChar char="§"/>
            </a:pPr>
            <a:r>
              <a:rPr lang="en-US" sz="3200" dirty="0" smtClean="0">
                <a:solidFill>
                  <a:schemeClr val="bg1"/>
                </a:solidFill>
              </a:rPr>
              <a:t>Tuition and Fee Waiver for Foster Youth</a:t>
            </a:r>
          </a:p>
          <a:p>
            <a:pPr lvl="2" indent="-457200" defTabSz="457200">
              <a:spcBef>
                <a:spcPct val="0"/>
              </a:spcBef>
              <a:spcAft>
                <a:spcPts val="1704"/>
              </a:spcAft>
              <a:buClr>
                <a:srgbClr val="FFC61E"/>
              </a:buClr>
              <a:buSzPct val="125000"/>
              <a:buFont typeface="Wingdings" panose="05000000000000000000" pitchFamily="2" charset="2"/>
              <a:buChar char="§"/>
            </a:pPr>
            <a:r>
              <a:rPr lang="en-US" sz="3200" dirty="0" smtClean="0">
                <a:solidFill>
                  <a:schemeClr val="bg1"/>
                </a:solidFill>
              </a:rPr>
              <a:t>Deceased or </a:t>
            </a:r>
            <a:r>
              <a:rPr lang="en-US" sz="3200" dirty="0">
                <a:solidFill>
                  <a:schemeClr val="bg1"/>
                </a:solidFill>
              </a:rPr>
              <a:t>Disabled </a:t>
            </a:r>
            <a:r>
              <a:rPr lang="en-US" sz="3200" dirty="0" smtClean="0">
                <a:solidFill>
                  <a:schemeClr val="bg1"/>
                </a:solidFill>
              </a:rPr>
              <a:t>Public Safety Officer Grant </a:t>
            </a:r>
          </a:p>
          <a:p>
            <a:pPr lvl="2" indent="-457200" defTabSz="457200">
              <a:spcBef>
                <a:spcPct val="0"/>
              </a:spcBef>
              <a:spcAft>
                <a:spcPts val="1704"/>
              </a:spcAft>
              <a:buClr>
                <a:srgbClr val="FFC61E"/>
              </a:buClr>
              <a:buSzPct val="125000"/>
              <a:buFont typeface="Wingdings" panose="05000000000000000000" pitchFamily="2" charset="2"/>
              <a:buChar char="§"/>
            </a:pPr>
            <a:r>
              <a:rPr lang="en-US" sz="3200" dirty="0" smtClean="0">
                <a:solidFill>
                  <a:schemeClr val="bg1"/>
                </a:solidFill>
              </a:rPr>
              <a:t>Student Child Care Grant</a:t>
            </a:r>
          </a:p>
        </p:txBody>
      </p:sp>
      <p:pic>
        <p:nvPicPr>
          <p:cNvPr id="14" name="Picture 4" descr="P:\iStockPhotos\iStock_000014951180Large.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69463" y="2586439"/>
            <a:ext cx="2081636" cy="1930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3393598" y="6290840"/>
            <a:ext cx="4422670" cy="461665"/>
          </a:xfrm>
          <a:prstGeom prst="rect">
            <a:avLst/>
          </a:prstGeom>
          <a:noFill/>
        </p:spPr>
        <p:txBody>
          <a:bodyPr wrap="square" rtlCol="0">
            <a:spAutoFit/>
          </a:bodyPr>
          <a:lstStyle/>
          <a:p>
            <a:r>
              <a:rPr lang="en-US" sz="2400" b="1" dirty="0" smtClean="0">
                <a:solidFill>
                  <a:srgbClr val="B9CDE5"/>
                </a:solidFill>
              </a:rPr>
              <a:t>www.OregonStudentAid.gov</a:t>
            </a:r>
            <a:endParaRPr lang="en-US" sz="2400" b="1" dirty="0">
              <a:solidFill>
                <a:srgbClr val="B9CDE5"/>
              </a:solidFill>
            </a:endParaRPr>
          </a:p>
        </p:txBody>
      </p:sp>
    </p:spTree>
    <p:extLst>
      <p:ext uri="{BB962C8B-B14F-4D97-AF65-F5344CB8AC3E}">
        <p14:creationId xmlns:p14="http://schemas.microsoft.com/office/powerpoint/2010/main" val="411483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27 at 12.39.50 PM.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3771900"/>
          </a:xfrm>
          <a:prstGeom prst="rect">
            <a:avLst/>
          </a:prstGeom>
        </p:spPr>
      </p:pic>
      <p:sp>
        <p:nvSpPr>
          <p:cNvPr id="5" name="Rectangle 4"/>
          <p:cNvSpPr/>
          <p:nvPr/>
        </p:nvSpPr>
        <p:spPr>
          <a:xfrm>
            <a:off x="-3176" y="3775346"/>
            <a:ext cx="9147175" cy="2053508"/>
          </a:xfrm>
          <a:prstGeom prst="rect">
            <a:avLst/>
          </a:prstGeom>
          <a:gradFill flip="none" rotWithShape="1">
            <a:gsLst>
              <a:gs pos="14000">
                <a:srgbClr val="492919"/>
              </a:gs>
              <a:gs pos="97000">
                <a:srgbClr val="492919"/>
              </a:gs>
              <a:gs pos="66000">
                <a:srgbClr val="A87800"/>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Screen Shot 2014-09-27 at 12.43.45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2662" y="0"/>
            <a:ext cx="3111337" cy="3759200"/>
          </a:xfrm>
          <a:prstGeom prst="rect">
            <a:avLst/>
          </a:prstGeom>
        </p:spPr>
      </p:pic>
      <p:pic>
        <p:nvPicPr>
          <p:cNvPr id="7" name="Picture 6" descr="Screen Shot 2014-09-27 at 12.52.43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8002" y="0"/>
            <a:ext cx="3238500" cy="3759200"/>
          </a:xfrm>
          <a:prstGeom prst="rect">
            <a:avLst/>
          </a:prstGeom>
        </p:spPr>
      </p:pic>
      <p:pic>
        <p:nvPicPr>
          <p:cNvPr id="8" name="Picture 7" descr="Screen Shot 2014-09-27 at 12.54.01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48" y="5828854"/>
            <a:ext cx="6032500" cy="1029146"/>
          </a:xfrm>
          <a:prstGeom prst="rect">
            <a:avLst/>
          </a:prstGeom>
        </p:spPr>
      </p:pic>
      <p:sp>
        <p:nvSpPr>
          <p:cNvPr id="9" name="Rectangle 8"/>
          <p:cNvSpPr/>
          <p:nvPr/>
        </p:nvSpPr>
        <p:spPr>
          <a:xfrm>
            <a:off x="6036502" y="5828854"/>
            <a:ext cx="3107498" cy="1029146"/>
          </a:xfrm>
          <a:prstGeom prst="rect">
            <a:avLst/>
          </a:prstGeom>
          <a:gradFill>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tesealbw2013.tif"/>
          <p:cNvPicPr>
            <a:picLocks noChangeAspect="1"/>
          </p:cNvPicPr>
          <p:nvPr/>
        </p:nvPicPr>
        <p:blipFill>
          <a:blip r:embed="rId8" cstate="print">
            <a:extLst>
              <a:ext uri="{BEBA8EAE-BF5A-486C-A8C5-ECC9F3942E4B}">
                <a14:imgProps xmlns:a14="http://schemas.microsoft.com/office/drawing/2010/main">
                  <a14:imgLayer r:embed="rId9">
                    <a14:imgEffect>
                      <a14:backgroundRemoval t="250" b="100000" l="0" r="100000"/>
                    </a14:imgEffect>
                  </a14:imgLayer>
                </a14:imgProps>
              </a:ext>
              <a:ext uri="{28A0092B-C50C-407E-A947-70E740481C1C}">
                <a14:useLocalDpi xmlns:a14="http://schemas.microsoft.com/office/drawing/2010/main"/>
              </a:ext>
            </a:extLst>
          </a:blip>
          <a:stretch>
            <a:fillRect/>
          </a:stretch>
        </p:blipFill>
        <p:spPr>
          <a:xfrm>
            <a:off x="8192717" y="5944814"/>
            <a:ext cx="773486" cy="773486"/>
          </a:xfrm>
          <a:prstGeom prst="rect">
            <a:avLst/>
          </a:prstGeom>
        </p:spPr>
      </p:pic>
      <p:sp>
        <p:nvSpPr>
          <p:cNvPr id="11" name="TextBox 10"/>
          <p:cNvSpPr txBox="1"/>
          <p:nvPr/>
        </p:nvSpPr>
        <p:spPr>
          <a:xfrm>
            <a:off x="728133" y="4216400"/>
            <a:ext cx="7907867" cy="830997"/>
          </a:xfrm>
          <a:prstGeom prst="rect">
            <a:avLst/>
          </a:prstGeom>
          <a:noFill/>
        </p:spPr>
        <p:txBody>
          <a:bodyPr wrap="square" rtlCol="0">
            <a:spAutoFit/>
          </a:bodyPr>
          <a:lstStyle/>
          <a:p>
            <a:pPr algn="ctr"/>
            <a:r>
              <a:rPr lang="en-US" sz="4800" b="1" dirty="0" smtClean="0">
                <a:solidFill>
                  <a:srgbClr val="FFC000"/>
                </a:solidFill>
              </a:rPr>
              <a:t>OSAC Scholarship Program</a:t>
            </a:r>
            <a:endParaRPr lang="en-US" sz="4800" b="1" dirty="0">
              <a:solidFill>
                <a:srgbClr val="FFC000"/>
              </a:solidFill>
            </a:endParaRPr>
          </a:p>
        </p:txBody>
      </p:sp>
    </p:spTree>
    <p:extLst>
      <p:ext uri="{BB962C8B-B14F-4D97-AF65-F5344CB8AC3E}">
        <p14:creationId xmlns:p14="http://schemas.microsoft.com/office/powerpoint/2010/main" val="27927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1388532"/>
            <a:ext cx="9147175" cy="5461001"/>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0" y="0"/>
            <a:ext cx="9143999" cy="1363133"/>
            <a:chOff x="0" y="0"/>
            <a:chExt cx="9143999" cy="1363133"/>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9" name="TextBox 8"/>
          <p:cNvSpPr txBox="1"/>
          <p:nvPr/>
        </p:nvSpPr>
        <p:spPr>
          <a:xfrm>
            <a:off x="203199" y="1366089"/>
            <a:ext cx="8754533" cy="646331"/>
          </a:xfrm>
          <a:prstGeom prst="rect">
            <a:avLst/>
          </a:prstGeom>
          <a:noFill/>
        </p:spPr>
        <p:txBody>
          <a:bodyPr wrap="square" rtlCol="0">
            <a:spAutoFit/>
          </a:bodyPr>
          <a:lstStyle/>
          <a:p>
            <a:pPr algn="ctr"/>
            <a:r>
              <a:rPr lang="en-US" sz="3600" b="1" dirty="0" smtClean="0">
                <a:solidFill>
                  <a:srgbClr val="FFC000"/>
                </a:solidFill>
              </a:rPr>
              <a:t>OSAC Scholarship Application</a:t>
            </a:r>
            <a:endParaRPr lang="en-US" sz="3600" b="1" dirty="0">
              <a:solidFill>
                <a:srgbClr val="FFC0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635" y="2383946"/>
            <a:ext cx="2151522" cy="3242154"/>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2709331" y="1998573"/>
            <a:ext cx="6248400" cy="4431983"/>
          </a:xfrm>
          <a:prstGeom prst="rect">
            <a:avLst/>
          </a:prstGeom>
        </p:spPr>
        <p:txBody>
          <a:bodyPr wrap="square">
            <a:spAutoFit/>
          </a:bodyPr>
          <a:lstStyle/>
          <a:p>
            <a:pPr marL="914400" lvl="1" indent="-457200">
              <a:spcAft>
                <a:spcPts val="600"/>
              </a:spcAft>
              <a:buClr>
                <a:srgbClr val="FFC000"/>
              </a:buClr>
              <a:buSzPct val="125000"/>
              <a:buFont typeface="Wingdings" panose="05000000000000000000" pitchFamily="2" charset="2"/>
              <a:buChar char="§"/>
            </a:pPr>
            <a:r>
              <a:rPr lang="en-US" sz="2800" dirty="0" smtClean="0">
                <a:solidFill>
                  <a:schemeClr val="bg1"/>
                </a:solidFill>
                <a:latin typeface="Calibri" panose="020F0502020204030204" pitchFamily="34" charset="0"/>
              </a:rPr>
              <a:t>Nearly 500 scholarship programs</a:t>
            </a:r>
          </a:p>
          <a:p>
            <a:pPr marL="914400" lvl="1" indent="-457200">
              <a:spcAft>
                <a:spcPts val="600"/>
              </a:spcAft>
              <a:buClr>
                <a:srgbClr val="FFC000"/>
              </a:buClr>
              <a:buSzPct val="125000"/>
              <a:buFont typeface="Wingdings" panose="05000000000000000000" pitchFamily="2" charset="2"/>
              <a:buChar char="§"/>
            </a:pPr>
            <a:r>
              <a:rPr lang="en-US" sz="2800" dirty="0" smtClean="0">
                <a:solidFill>
                  <a:schemeClr val="bg1"/>
                </a:solidFill>
                <a:latin typeface="Calibri" panose="020F0502020204030204" pitchFamily="34" charset="0"/>
              </a:rPr>
              <a:t>$18 million awarded annually</a:t>
            </a:r>
          </a:p>
          <a:p>
            <a:pPr marL="914400" lvl="1" indent="-457200">
              <a:spcAft>
                <a:spcPts val="600"/>
              </a:spcAft>
              <a:buClr>
                <a:srgbClr val="FFC000"/>
              </a:buClr>
              <a:buSzPct val="125000"/>
              <a:buFont typeface="Wingdings" panose="05000000000000000000" pitchFamily="2" charset="2"/>
              <a:buChar char="§"/>
            </a:pPr>
            <a:r>
              <a:rPr lang="en-US" sz="2800" dirty="0" smtClean="0">
                <a:solidFill>
                  <a:schemeClr val="bg1"/>
                </a:solidFill>
                <a:latin typeface="Calibri" panose="020F0502020204030204" pitchFamily="34" charset="0"/>
              </a:rPr>
              <a:t>Average award is $2,000</a:t>
            </a:r>
          </a:p>
          <a:p>
            <a:pPr marL="914400" lvl="1" indent="-457200">
              <a:spcAft>
                <a:spcPts val="600"/>
              </a:spcAft>
              <a:buClr>
                <a:srgbClr val="FFC000"/>
              </a:buClr>
              <a:buSzPct val="125000"/>
              <a:buFont typeface="Wingdings" panose="05000000000000000000" pitchFamily="2" charset="2"/>
              <a:buChar char="§"/>
            </a:pPr>
            <a:r>
              <a:rPr lang="en-US" sz="2800" dirty="0" smtClean="0">
                <a:solidFill>
                  <a:schemeClr val="bg1"/>
                </a:solidFill>
                <a:latin typeface="Calibri" panose="020F0502020204030204" pitchFamily="34" charset="0"/>
              </a:rPr>
              <a:t>3,700+ awardees </a:t>
            </a:r>
          </a:p>
          <a:p>
            <a:pPr marL="914400" lvl="1" indent="-457200">
              <a:spcAft>
                <a:spcPts val="600"/>
              </a:spcAft>
              <a:buClr>
                <a:srgbClr val="FFC000"/>
              </a:buClr>
              <a:buSzPct val="125000"/>
              <a:buFont typeface="Wingdings" panose="05000000000000000000" pitchFamily="2" charset="2"/>
              <a:buChar char="§"/>
            </a:pPr>
            <a:r>
              <a:rPr lang="en-US" sz="2800" dirty="0" smtClean="0">
                <a:solidFill>
                  <a:schemeClr val="bg1"/>
                </a:solidFill>
              </a:rPr>
              <a:t>Multiple </a:t>
            </a:r>
            <a:r>
              <a:rPr lang="en-US" sz="2800" dirty="0">
                <a:solidFill>
                  <a:schemeClr val="bg1"/>
                </a:solidFill>
              </a:rPr>
              <a:t>scholarships </a:t>
            </a:r>
            <a:r>
              <a:rPr lang="en-US" sz="2800" dirty="0" smtClean="0">
                <a:solidFill>
                  <a:schemeClr val="bg1"/>
                </a:solidFill>
              </a:rPr>
              <a:t>in one easy application!</a:t>
            </a:r>
          </a:p>
          <a:p>
            <a:pPr marL="914400" lvl="1" indent="-457200">
              <a:spcAft>
                <a:spcPts val="600"/>
              </a:spcAft>
              <a:buClr>
                <a:srgbClr val="FFC000"/>
              </a:buClr>
              <a:buSzPct val="125000"/>
              <a:buFont typeface="Wingdings" panose="05000000000000000000" pitchFamily="2" charset="2"/>
              <a:buChar char="§"/>
            </a:pPr>
            <a:r>
              <a:rPr lang="en-US" sz="2800" dirty="0" smtClean="0">
                <a:solidFill>
                  <a:schemeClr val="bg1"/>
                </a:solidFill>
              </a:rPr>
              <a:t>Anyone can </a:t>
            </a:r>
            <a:r>
              <a:rPr lang="en-US" sz="2800" dirty="0">
                <a:solidFill>
                  <a:schemeClr val="bg1"/>
                </a:solidFill>
              </a:rPr>
              <a:t>start </a:t>
            </a:r>
            <a:r>
              <a:rPr lang="en-US" sz="2800" dirty="0" smtClean="0">
                <a:solidFill>
                  <a:schemeClr val="bg1"/>
                </a:solidFill>
              </a:rPr>
              <a:t>an application </a:t>
            </a:r>
            <a:r>
              <a:rPr lang="en-US" sz="2800" i="1" dirty="0" smtClean="0">
                <a:solidFill>
                  <a:schemeClr val="bg1"/>
                </a:solidFill>
              </a:rPr>
              <a:t>even underclassmen!</a:t>
            </a:r>
            <a:endParaRPr lang="en-US" sz="2800" i="1" dirty="0">
              <a:solidFill>
                <a:schemeClr val="bg1"/>
              </a:solidFill>
            </a:endParaRPr>
          </a:p>
          <a:p>
            <a:pPr marL="800100" lvl="1" indent="-342900">
              <a:spcAft>
                <a:spcPts val="600"/>
              </a:spcAft>
              <a:buClr>
                <a:srgbClr val="FFC000"/>
              </a:buClr>
              <a:buSzPct val="125000"/>
              <a:buFont typeface="Wingdings" panose="05000000000000000000" pitchFamily="2" charset="2"/>
              <a:buChar char="§"/>
              <a:tabLst>
                <a:tab pos="365760" algn="l"/>
              </a:tabLst>
            </a:pPr>
            <a:r>
              <a:rPr lang="en-US" sz="2800" dirty="0" smtClean="0">
                <a:solidFill>
                  <a:schemeClr val="bg1"/>
                </a:solidFill>
              </a:rPr>
              <a:t> Email notifications</a:t>
            </a:r>
            <a:endParaRPr lang="en-US" sz="2800" dirty="0">
              <a:solidFill>
                <a:schemeClr val="bg1"/>
              </a:solidFill>
              <a:latin typeface="Candara" pitchFamily="34" charset="0"/>
            </a:endParaRPr>
          </a:p>
        </p:txBody>
      </p:sp>
      <p:sp>
        <p:nvSpPr>
          <p:cNvPr id="16" name="TextBox 15"/>
          <p:cNvSpPr txBox="1"/>
          <p:nvPr/>
        </p:nvSpPr>
        <p:spPr>
          <a:xfrm>
            <a:off x="148390" y="6325567"/>
            <a:ext cx="4495800" cy="400110"/>
          </a:xfrm>
          <a:prstGeom prst="rect">
            <a:avLst/>
          </a:prstGeom>
          <a:noFill/>
        </p:spPr>
        <p:txBody>
          <a:bodyPr wrap="square" rtlCol="0">
            <a:spAutoFit/>
          </a:bodyPr>
          <a:lstStyle/>
          <a:p>
            <a:r>
              <a:rPr lang="en-US" sz="2000" b="1" dirty="0" err="1" smtClean="0">
                <a:solidFill>
                  <a:srgbClr val="FFC000"/>
                </a:solidFill>
              </a:rPr>
              <a:t>www.OregonStudentAid.gov</a:t>
            </a:r>
            <a:endParaRPr lang="en-US" sz="2000" b="1" dirty="0">
              <a:solidFill>
                <a:srgbClr val="FFC000"/>
              </a:solidFill>
            </a:endParaRPr>
          </a:p>
        </p:txBody>
      </p:sp>
    </p:spTree>
    <p:extLst>
      <p:ext uri="{BB962C8B-B14F-4D97-AF65-F5344CB8AC3E}">
        <p14:creationId xmlns:p14="http://schemas.microsoft.com/office/powerpoint/2010/main" val="255665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Screen Shot 2014-09-27 at 12.43.45 PM.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a:off x="-613831" y="613830"/>
            <a:ext cx="2590799" cy="1363133"/>
          </a:xfrm>
          <a:prstGeom prst="rect">
            <a:avLst/>
          </a:prstGeom>
        </p:spPr>
      </p:pic>
      <p:sp>
        <p:nvSpPr>
          <p:cNvPr id="8" name="TextBox 7"/>
          <p:cNvSpPr txBox="1"/>
          <p:nvPr/>
        </p:nvSpPr>
        <p:spPr>
          <a:xfrm>
            <a:off x="1359958" y="146884"/>
            <a:ext cx="7784041" cy="646331"/>
          </a:xfrm>
          <a:prstGeom prst="rect">
            <a:avLst/>
          </a:prstGeom>
          <a:noFill/>
        </p:spPr>
        <p:txBody>
          <a:bodyPr wrap="square" rtlCol="0">
            <a:spAutoFit/>
          </a:bodyPr>
          <a:lstStyle/>
          <a:p>
            <a:pPr algn="ctr"/>
            <a:r>
              <a:rPr lang="en-US" sz="3600" b="1" dirty="0" smtClean="0">
                <a:solidFill>
                  <a:srgbClr val="FFC000"/>
                </a:solidFill>
              </a:rPr>
              <a:t>OSAC Scholarship Program Deadlines</a:t>
            </a:r>
            <a:endParaRPr lang="en-US" sz="3600" b="1" dirty="0">
              <a:solidFill>
                <a:srgbClr val="FFC000"/>
              </a:solidFill>
            </a:endParaRPr>
          </a:p>
        </p:txBody>
      </p:sp>
      <p:sp>
        <p:nvSpPr>
          <p:cNvPr id="12" name="Rectangle 11"/>
          <p:cNvSpPr/>
          <p:nvPr/>
        </p:nvSpPr>
        <p:spPr>
          <a:xfrm>
            <a:off x="1845733" y="853264"/>
            <a:ext cx="6976533" cy="5447645"/>
          </a:xfrm>
          <a:prstGeom prst="rect">
            <a:avLst/>
          </a:prstGeom>
        </p:spPr>
        <p:txBody>
          <a:bodyPr wrap="square">
            <a:spAutoFit/>
          </a:bodyPr>
          <a:lstStyle/>
          <a:p>
            <a:pPr marL="342900" indent="-342900">
              <a:spcBef>
                <a:spcPct val="20000"/>
              </a:spcBef>
              <a:buClr>
                <a:srgbClr val="FF6600"/>
              </a:buClr>
            </a:pPr>
            <a:r>
              <a:rPr lang="en-US" sz="2800" b="1" u="sng" dirty="0" smtClean="0">
                <a:solidFill>
                  <a:srgbClr val="FFC000"/>
                </a:solidFill>
              </a:rPr>
              <a:t>February 15</a:t>
            </a:r>
            <a:r>
              <a:rPr lang="en-US" sz="2800" b="1" u="sng" dirty="0">
                <a:solidFill>
                  <a:srgbClr val="FFC000"/>
                </a:solidFill>
              </a:rPr>
              <a:t>, </a:t>
            </a:r>
            <a:r>
              <a:rPr lang="en-US" sz="2800" b="1" u="sng" dirty="0" smtClean="0">
                <a:solidFill>
                  <a:srgbClr val="FFC000"/>
                </a:solidFill>
              </a:rPr>
              <a:t>2015 </a:t>
            </a:r>
          </a:p>
          <a:p>
            <a:pPr marL="50800" lvl="1">
              <a:spcBef>
                <a:spcPct val="20000"/>
              </a:spcBef>
              <a:buClr>
                <a:srgbClr val="FF6600"/>
              </a:buClr>
            </a:pPr>
            <a:r>
              <a:rPr lang="en-US" sz="2800" b="1" i="1" dirty="0" smtClean="0">
                <a:solidFill>
                  <a:schemeClr val="bg1"/>
                </a:solidFill>
              </a:rPr>
              <a:t>Priority deadline for Early Bird </a:t>
            </a:r>
          </a:p>
          <a:p>
            <a:pPr marL="800100" lvl="1" indent="-342900">
              <a:spcBef>
                <a:spcPct val="20000"/>
              </a:spcBef>
              <a:buClr>
                <a:srgbClr val="FFC61E"/>
              </a:buClr>
              <a:buFont typeface="Wingdings" charset="2"/>
              <a:buChar char="§"/>
            </a:pPr>
            <a:r>
              <a:rPr lang="en-US" sz="2800" dirty="0" smtClean="0">
                <a:solidFill>
                  <a:schemeClr val="bg1"/>
                </a:solidFill>
              </a:rPr>
              <a:t>If error-free, enter a drawing for a $500 scholarship; many available</a:t>
            </a:r>
          </a:p>
          <a:p>
            <a:pPr marL="800100" lvl="1" indent="-342900">
              <a:spcBef>
                <a:spcPct val="20000"/>
              </a:spcBef>
              <a:buClr>
                <a:srgbClr val="FFC61E"/>
              </a:buClr>
              <a:buFont typeface="Wingdings" charset="2"/>
              <a:buChar char="§"/>
            </a:pPr>
            <a:r>
              <a:rPr lang="en-US" sz="2800" dirty="0" smtClean="0">
                <a:solidFill>
                  <a:schemeClr val="bg1"/>
                </a:solidFill>
              </a:rPr>
              <a:t>5:00 pm (PST)</a:t>
            </a:r>
          </a:p>
          <a:p>
            <a:pPr lvl="1">
              <a:spcBef>
                <a:spcPct val="20000"/>
              </a:spcBef>
              <a:buClr>
                <a:srgbClr val="FFC61E"/>
              </a:buClr>
            </a:pPr>
            <a:endParaRPr lang="en-US" sz="2400" dirty="0">
              <a:solidFill>
                <a:srgbClr val="000000"/>
              </a:solidFill>
            </a:endParaRPr>
          </a:p>
          <a:p>
            <a:pPr marL="342900" indent="-342900">
              <a:buClr>
                <a:schemeClr val="accent2"/>
              </a:buClr>
            </a:pPr>
            <a:r>
              <a:rPr lang="en-US" sz="2800" b="1" u="sng" dirty="0" smtClean="0">
                <a:solidFill>
                  <a:srgbClr val="FFC000"/>
                </a:solidFill>
              </a:rPr>
              <a:t>March 1, 2015 </a:t>
            </a:r>
          </a:p>
          <a:p>
            <a:pPr marL="50800" lvl="1">
              <a:spcBef>
                <a:spcPct val="30000"/>
              </a:spcBef>
              <a:buClr>
                <a:schemeClr val="accent2"/>
              </a:buClr>
            </a:pPr>
            <a:r>
              <a:rPr lang="en-US" sz="2800" b="1" i="1" dirty="0" smtClean="0">
                <a:solidFill>
                  <a:srgbClr val="FFFFFF"/>
                </a:solidFill>
              </a:rPr>
              <a:t>FINAL deadline</a:t>
            </a:r>
          </a:p>
          <a:p>
            <a:pPr marL="800100" lvl="1" indent="-342900">
              <a:spcBef>
                <a:spcPct val="20000"/>
              </a:spcBef>
              <a:buClr>
                <a:srgbClr val="FFC61E"/>
              </a:buClr>
              <a:buFont typeface="Wingdings" charset="2"/>
              <a:buChar char="§"/>
            </a:pPr>
            <a:r>
              <a:rPr lang="en-US" sz="2800" dirty="0" smtClean="0">
                <a:solidFill>
                  <a:srgbClr val="FFFFFF"/>
                </a:solidFill>
              </a:rPr>
              <a:t>OSAC Scholarship Applications &amp; all required documents must be submitted to OSAC by 5:00 pm (PST)</a:t>
            </a:r>
          </a:p>
        </p:txBody>
      </p:sp>
      <p:sp>
        <p:nvSpPr>
          <p:cNvPr id="13" name="TextBox 12"/>
          <p:cNvSpPr txBox="1"/>
          <p:nvPr/>
        </p:nvSpPr>
        <p:spPr>
          <a:xfrm>
            <a:off x="1363136" y="6194753"/>
            <a:ext cx="7780864" cy="523220"/>
          </a:xfrm>
          <a:prstGeom prst="rect">
            <a:avLst/>
          </a:prstGeom>
          <a:noFill/>
        </p:spPr>
        <p:txBody>
          <a:bodyPr wrap="square" rtlCol="0">
            <a:spAutoFit/>
          </a:bodyPr>
          <a:lstStyle/>
          <a:p>
            <a:pPr algn="ctr"/>
            <a:r>
              <a:rPr lang="en-US" sz="2800" b="1" dirty="0" smtClean="0">
                <a:solidFill>
                  <a:srgbClr val="FCD5B5"/>
                </a:solidFill>
              </a:rPr>
              <a:t>www.OregonStudentAid.gov</a:t>
            </a:r>
            <a:endParaRPr lang="en-US" sz="2800" b="1" dirty="0">
              <a:solidFill>
                <a:srgbClr val="FCD5B5"/>
              </a:solidFill>
            </a:endParaRPr>
          </a:p>
        </p:txBody>
      </p:sp>
      <p:pic>
        <p:nvPicPr>
          <p:cNvPr id="14" name="Picture 13" descr="Screen Shot 2014-09-27 at 12.39.50 PM.pn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2000"/>
                    </a14:imgEffect>
                  </a14:imgLayer>
                </a14:imgProps>
              </a:ext>
              <a:ext uri="{28A0092B-C50C-407E-A947-70E740481C1C}">
                <a14:useLocalDpi xmlns:a14="http://schemas.microsoft.com/office/drawing/2010/main"/>
              </a:ext>
            </a:extLst>
          </a:blip>
          <a:srcRect/>
          <a:stretch/>
        </p:blipFill>
        <p:spPr>
          <a:xfrm>
            <a:off x="-16934" y="5232395"/>
            <a:ext cx="1380070" cy="1625605"/>
          </a:xfrm>
          <a:prstGeom prst="rect">
            <a:avLst/>
          </a:prstGeom>
        </p:spPr>
      </p:pic>
      <p:grpSp>
        <p:nvGrpSpPr>
          <p:cNvPr id="15" name="Group 14"/>
          <p:cNvGrpSpPr/>
          <p:nvPr/>
        </p:nvGrpSpPr>
        <p:grpSpPr>
          <a:xfrm>
            <a:off x="-3175" y="2605615"/>
            <a:ext cx="1363134" cy="2631019"/>
            <a:chOff x="-3175" y="2605615"/>
            <a:chExt cx="1363134" cy="2631019"/>
          </a:xfrm>
        </p:grpSpPr>
        <p:pic>
          <p:nvPicPr>
            <p:cNvPr id="16" name="Picture 15"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rot="16200000">
              <a:off x="-633942" y="3242733"/>
              <a:ext cx="2624668" cy="1363133"/>
            </a:xfrm>
            <a:prstGeom prst="rect">
              <a:avLst/>
            </a:prstGeom>
          </p:spPr>
        </p:pic>
        <p:cxnSp>
          <p:nvCxnSpPr>
            <p:cNvPr id="17" name="Straight Connector 16"/>
            <p:cNvCxnSpPr/>
            <p:nvPr/>
          </p:nvCxnSpPr>
          <p:spPr>
            <a:xfrm>
              <a:off x="0" y="2605615"/>
              <a:ext cx="1359959"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45099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0" name="Group 19"/>
          <p:cNvGrpSpPr/>
          <p:nvPr/>
        </p:nvGrpSpPr>
        <p:grpSpPr>
          <a:xfrm>
            <a:off x="0" y="0"/>
            <a:ext cx="9143999" cy="1363133"/>
            <a:chOff x="0" y="0"/>
            <a:chExt cx="9143999" cy="1363133"/>
          </a:xfrm>
        </p:grpSpPr>
        <p:pic>
          <p:nvPicPr>
            <p:cNvPr id="21" name="Picture 20"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22" name="Picture 21"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23" name="Picture 22"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28" name="TextBox 27"/>
          <p:cNvSpPr txBox="1"/>
          <p:nvPr/>
        </p:nvSpPr>
        <p:spPr>
          <a:xfrm>
            <a:off x="939800" y="1546745"/>
            <a:ext cx="7239000" cy="646331"/>
          </a:xfrm>
          <a:prstGeom prst="rect">
            <a:avLst/>
          </a:prstGeom>
          <a:noFill/>
        </p:spPr>
        <p:txBody>
          <a:bodyPr wrap="square" rtlCol="0">
            <a:spAutoFit/>
          </a:bodyPr>
          <a:lstStyle/>
          <a:p>
            <a:pPr algn="ctr"/>
            <a:r>
              <a:rPr lang="en-US" sz="3600" b="1" dirty="0" smtClean="0">
                <a:solidFill>
                  <a:srgbClr val="FFC000"/>
                </a:solidFill>
              </a:rPr>
              <a:t>OSAC Scholarship Programs</a:t>
            </a:r>
            <a:endParaRPr lang="en-US" sz="3600" b="1" dirty="0">
              <a:solidFill>
                <a:srgbClr val="FFC000"/>
              </a:solidFill>
            </a:endParaRPr>
          </a:p>
        </p:txBody>
      </p:sp>
      <p:graphicFrame>
        <p:nvGraphicFramePr>
          <p:cNvPr id="31" name="Chart 30"/>
          <p:cNvGraphicFramePr/>
          <p:nvPr>
            <p:extLst>
              <p:ext uri="{D42A27DB-BD31-4B8C-83A1-F6EECF244321}">
                <p14:modId xmlns:p14="http://schemas.microsoft.com/office/powerpoint/2010/main" val="2862116454"/>
              </p:ext>
            </p:extLst>
          </p:nvPr>
        </p:nvGraphicFramePr>
        <p:xfrm>
          <a:off x="281516" y="2193076"/>
          <a:ext cx="8720667" cy="4953000"/>
        </p:xfrm>
        <a:graphic>
          <a:graphicData uri="http://schemas.openxmlformats.org/drawingml/2006/chart">
            <c:chart xmlns:c="http://schemas.openxmlformats.org/drawingml/2006/chart" xmlns:r="http://schemas.openxmlformats.org/officeDocument/2006/relationships" r:id="rId7"/>
          </a:graphicData>
        </a:graphic>
      </p:graphicFrame>
      <p:cxnSp>
        <p:nvCxnSpPr>
          <p:cNvPr id="32" name="Straight Arrow Connector 31"/>
          <p:cNvCxnSpPr/>
          <p:nvPr/>
        </p:nvCxnSpPr>
        <p:spPr>
          <a:xfrm flipH="1" flipV="1">
            <a:off x="6261100" y="4470400"/>
            <a:ext cx="596897" cy="1"/>
          </a:xfrm>
          <a:prstGeom prst="straightConnector1">
            <a:avLst/>
          </a:prstGeom>
          <a:ln>
            <a:solidFill>
              <a:schemeClr val="accent6">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908799" y="4233334"/>
            <a:ext cx="1574801" cy="707886"/>
          </a:xfrm>
          <a:prstGeom prst="rect">
            <a:avLst/>
          </a:prstGeom>
          <a:noFill/>
        </p:spPr>
        <p:txBody>
          <a:bodyPr wrap="square" rtlCol="0">
            <a:spAutoFit/>
          </a:bodyPr>
          <a:lstStyle/>
          <a:p>
            <a:r>
              <a:rPr lang="en-US" sz="2000" dirty="0" smtClean="0">
                <a:solidFill>
                  <a:schemeClr val="bg1"/>
                </a:solidFill>
              </a:rPr>
              <a:t>High School</a:t>
            </a:r>
          </a:p>
          <a:p>
            <a:r>
              <a:rPr lang="en-US" sz="2000" dirty="0" smtClean="0">
                <a:solidFill>
                  <a:schemeClr val="bg1"/>
                </a:solidFill>
              </a:rPr>
              <a:t> Seniors</a:t>
            </a:r>
            <a:endParaRPr lang="en-US" sz="2000" dirty="0">
              <a:solidFill>
                <a:schemeClr val="bg1"/>
              </a:solidFill>
            </a:endParaRPr>
          </a:p>
        </p:txBody>
      </p:sp>
      <p:sp>
        <p:nvSpPr>
          <p:cNvPr id="34" name="TextBox 33"/>
          <p:cNvSpPr txBox="1"/>
          <p:nvPr/>
        </p:nvSpPr>
        <p:spPr>
          <a:xfrm>
            <a:off x="5461011" y="2418274"/>
            <a:ext cx="3217333" cy="400110"/>
          </a:xfrm>
          <a:prstGeom prst="rect">
            <a:avLst/>
          </a:prstGeom>
          <a:noFill/>
        </p:spPr>
        <p:txBody>
          <a:bodyPr wrap="square" rtlCol="0">
            <a:spAutoFit/>
          </a:bodyPr>
          <a:lstStyle/>
          <a:p>
            <a:r>
              <a:rPr lang="en-US" sz="2000" dirty="0" smtClean="0">
                <a:solidFill>
                  <a:srgbClr val="FFFFFF"/>
                </a:solidFill>
              </a:rPr>
              <a:t>Employer/Member Programs</a:t>
            </a:r>
            <a:endParaRPr lang="en-US" sz="2000" dirty="0">
              <a:solidFill>
                <a:srgbClr val="FFFFFF"/>
              </a:solidFill>
            </a:endParaRPr>
          </a:p>
        </p:txBody>
      </p:sp>
      <p:sp>
        <p:nvSpPr>
          <p:cNvPr id="35" name="TextBox 34"/>
          <p:cNvSpPr txBox="1"/>
          <p:nvPr/>
        </p:nvSpPr>
        <p:spPr>
          <a:xfrm>
            <a:off x="3206751" y="2190125"/>
            <a:ext cx="1761066" cy="400110"/>
          </a:xfrm>
          <a:prstGeom prst="rect">
            <a:avLst/>
          </a:prstGeom>
          <a:noFill/>
        </p:spPr>
        <p:txBody>
          <a:bodyPr wrap="square" rtlCol="0">
            <a:spAutoFit/>
          </a:bodyPr>
          <a:lstStyle/>
          <a:p>
            <a:r>
              <a:rPr lang="en-US" sz="2000" dirty="0" smtClean="0">
                <a:solidFill>
                  <a:srgbClr val="FFFFFF"/>
                </a:solidFill>
              </a:rPr>
              <a:t>Non-citizens</a:t>
            </a:r>
            <a:endParaRPr lang="en-US" sz="2000" dirty="0">
              <a:solidFill>
                <a:srgbClr val="FFFFFF"/>
              </a:solidFill>
            </a:endParaRPr>
          </a:p>
        </p:txBody>
      </p:sp>
      <p:sp>
        <p:nvSpPr>
          <p:cNvPr id="36" name="TextBox 35"/>
          <p:cNvSpPr txBox="1"/>
          <p:nvPr/>
        </p:nvSpPr>
        <p:spPr>
          <a:xfrm>
            <a:off x="340783" y="3498333"/>
            <a:ext cx="2298701" cy="369332"/>
          </a:xfrm>
          <a:prstGeom prst="rect">
            <a:avLst/>
          </a:prstGeom>
          <a:noFill/>
        </p:spPr>
        <p:txBody>
          <a:bodyPr wrap="square" rtlCol="0">
            <a:spAutoFit/>
          </a:bodyPr>
          <a:lstStyle/>
          <a:p>
            <a:r>
              <a:rPr lang="en-US" dirty="0" smtClean="0">
                <a:solidFill>
                  <a:srgbClr val="FFFFFF"/>
                </a:solidFill>
              </a:rPr>
              <a:t>Graduate Programs</a:t>
            </a:r>
            <a:endParaRPr lang="en-US" dirty="0">
              <a:solidFill>
                <a:srgbClr val="FFFFFF"/>
              </a:solidFill>
            </a:endParaRPr>
          </a:p>
        </p:txBody>
      </p:sp>
      <p:sp>
        <p:nvSpPr>
          <p:cNvPr id="37" name="TextBox 36"/>
          <p:cNvSpPr txBox="1"/>
          <p:nvPr/>
        </p:nvSpPr>
        <p:spPr>
          <a:xfrm>
            <a:off x="789255" y="2518157"/>
            <a:ext cx="2258484" cy="400110"/>
          </a:xfrm>
          <a:prstGeom prst="rect">
            <a:avLst/>
          </a:prstGeom>
          <a:noFill/>
        </p:spPr>
        <p:txBody>
          <a:bodyPr wrap="square" rtlCol="0">
            <a:spAutoFit/>
          </a:bodyPr>
          <a:lstStyle/>
          <a:p>
            <a:r>
              <a:rPr lang="en-US" sz="2000" dirty="0" smtClean="0">
                <a:solidFill>
                  <a:srgbClr val="FFFFFF"/>
                </a:solidFill>
              </a:rPr>
              <a:t>No Financial Need</a:t>
            </a:r>
            <a:endParaRPr lang="en-US" sz="2000" dirty="0">
              <a:solidFill>
                <a:srgbClr val="FFFFFF"/>
              </a:solidFill>
            </a:endParaRPr>
          </a:p>
        </p:txBody>
      </p:sp>
    </p:spTree>
    <p:extLst>
      <p:ext uri="{BB962C8B-B14F-4D97-AF65-F5344CB8AC3E}">
        <p14:creationId xmlns:p14="http://schemas.microsoft.com/office/powerpoint/2010/main" val="1166524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7" y="8467"/>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3176" y="187854"/>
            <a:ext cx="5232398" cy="646331"/>
          </a:xfrm>
          <a:prstGeom prst="rect">
            <a:avLst/>
          </a:prstGeom>
          <a:noFill/>
        </p:spPr>
        <p:txBody>
          <a:bodyPr wrap="square" rtlCol="0">
            <a:spAutoFit/>
          </a:bodyPr>
          <a:lstStyle/>
          <a:p>
            <a:pPr algn="ctr"/>
            <a:r>
              <a:rPr lang="en-US" sz="3600" b="1" dirty="0" smtClean="0">
                <a:solidFill>
                  <a:srgbClr val="FFC000"/>
                </a:solidFill>
              </a:rPr>
              <a:t>Scholarship Programs</a:t>
            </a:r>
            <a:endParaRPr lang="en-US" sz="3600" b="1" dirty="0">
              <a:solidFill>
                <a:srgbClr val="FFC000"/>
              </a:solidFill>
            </a:endParaRPr>
          </a:p>
        </p:txBody>
      </p:sp>
      <p:sp>
        <p:nvSpPr>
          <p:cNvPr id="13" name="TextBox 12"/>
          <p:cNvSpPr txBox="1"/>
          <p:nvPr/>
        </p:nvSpPr>
        <p:spPr>
          <a:xfrm>
            <a:off x="971405" y="6016953"/>
            <a:ext cx="8315615" cy="1138773"/>
          </a:xfrm>
          <a:prstGeom prst="rect">
            <a:avLst/>
          </a:prstGeom>
          <a:noFill/>
        </p:spPr>
        <p:txBody>
          <a:bodyPr wrap="square" rtlCol="0">
            <a:spAutoFit/>
          </a:bodyPr>
          <a:lstStyle/>
          <a:p>
            <a:r>
              <a:rPr lang="en-US" sz="2400" dirty="0"/>
              <a:t> </a:t>
            </a:r>
          </a:p>
          <a:p>
            <a:r>
              <a:rPr lang="en-US" sz="2000" dirty="0" smtClean="0">
                <a:solidFill>
                  <a:schemeClr val="bg1"/>
                </a:solidFill>
              </a:rPr>
              <a:t> fordscholarships@tfff.org | </a:t>
            </a:r>
            <a:r>
              <a:rPr lang="en-US" sz="2000" dirty="0">
                <a:solidFill>
                  <a:schemeClr val="bg1"/>
                </a:solidFill>
              </a:rPr>
              <a:t>(541) 942-0527 | </a:t>
            </a:r>
            <a:r>
              <a:rPr lang="en-US" sz="2000" dirty="0" smtClean="0">
                <a:solidFill>
                  <a:schemeClr val="bg1"/>
                </a:solidFill>
              </a:rPr>
              <a:t>www.tfff.org</a:t>
            </a:r>
            <a:endParaRPr lang="en-US" sz="2000" dirty="0">
              <a:solidFill>
                <a:schemeClr val="bg1"/>
              </a:solidFill>
            </a:endParaRPr>
          </a:p>
          <a:p>
            <a:pPr algn="ctr"/>
            <a:endParaRPr lang="en-US" sz="2400" b="1"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9267" y="188648"/>
            <a:ext cx="2209800" cy="830527"/>
          </a:xfrm>
          <a:prstGeom prst="rect">
            <a:avLst/>
          </a:prstGeom>
        </p:spPr>
      </p:pic>
      <p:sp>
        <p:nvSpPr>
          <p:cNvPr id="2" name="TextBox 1"/>
          <p:cNvSpPr txBox="1"/>
          <p:nvPr/>
        </p:nvSpPr>
        <p:spPr>
          <a:xfrm>
            <a:off x="651933" y="1061438"/>
            <a:ext cx="8212667" cy="5527667"/>
          </a:xfrm>
          <a:prstGeom prst="rect">
            <a:avLst/>
          </a:prstGeom>
          <a:noFill/>
        </p:spPr>
        <p:txBody>
          <a:bodyPr wrap="square" rtlCol="0">
            <a:spAutoFit/>
          </a:bodyPr>
          <a:lstStyle/>
          <a:p>
            <a:pPr marL="609600" indent="-609600">
              <a:lnSpc>
                <a:spcPct val="80000"/>
              </a:lnSpc>
              <a:spcAft>
                <a:spcPts val="576"/>
              </a:spcAft>
              <a:buClr>
                <a:srgbClr val="FF6600"/>
              </a:buClr>
              <a:buSzPct val="65000"/>
              <a:defRPr/>
            </a:pPr>
            <a:r>
              <a:rPr lang="en-US" sz="2400" b="1" dirty="0">
                <a:solidFill>
                  <a:srgbClr val="FFC61E"/>
                </a:solidFill>
              </a:rPr>
              <a:t>Ford Scholars</a:t>
            </a:r>
          </a:p>
          <a:p>
            <a:pPr marL="22860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Graduating HS seniors &amp; community college transfer students </a:t>
            </a:r>
          </a:p>
          <a:p>
            <a:pPr marL="22860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Bachelor's degree at an eligible Oregon college</a:t>
            </a:r>
          </a:p>
          <a:p>
            <a:pPr>
              <a:lnSpc>
                <a:spcPct val="80000"/>
              </a:lnSpc>
              <a:buClr>
                <a:srgbClr val="F79646"/>
              </a:buClr>
              <a:defRPr/>
            </a:pPr>
            <a:endParaRPr lang="en-US" sz="2800" dirty="0">
              <a:solidFill>
                <a:srgbClr val="39461E"/>
              </a:solidFill>
            </a:endParaRPr>
          </a:p>
          <a:p>
            <a:pPr marL="609600" indent="-609600">
              <a:lnSpc>
                <a:spcPct val="80000"/>
              </a:lnSpc>
              <a:spcAft>
                <a:spcPts val="576"/>
              </a:spcAft>
              <a:buClr>
                <a:srgbClr val="FF6600"/>
              </a:buClr>
              <a:buSzPct val="65000"/>
              <a:defRPr/>
            </a:pPr>
            <a:r>
              <a:rPr lang="en-US" sz="2400" b="1" dirty="0">
                <a:solidFill>
                  <a:srgbClr val="FFC61E"/>
                </a:solidFill>
              </a:rPr>
              <a:t>Ford Opportunity</a:t>
            </a:r>
          </a:p>
          <a:p>
            <a:pPr marL="22860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Single parents "head of household" </a:t>
            </a:r>
          </a:p>
          <a:p>
            <a:pPr marL="22860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Bachelor's degree at an eligible Oregon college</a:t>
            </a:r>
          </a:p>
          <a:p>
            <a:pPr>
              <a:lnSpc>
                <a:spcPct val="80000"/>
              </a:lnSpc>
              <a:buClr>
                <a:srgbClr val="F79646"/>
              </a:buClr>
              <a:defRPr/>
            </a:pPr>
            <a:endParaRPr lang="en-US" sz="2000" b="1" dirty="0">
              <a:solidFill>
                <a:srgbClr val="39461E"/>
              </a:solidFill>
            </a:endParaRPr>
          </a:p>
          <a:p>
            <a:pPr marL="609600" indent="-609600">
              <a:lnSpc>
                <a:spcPct val="80000"/>
              </a:lnSpc>
              <a:spcAft>
                <a:spcPts val="576"/>
              </a:spcAft>
              <a:buClr>
                <a:srgbClr val="FF6600"/>
              </a:buClr>
              <a:buSzPct val="65000"/>
              <a:defRPr/>
            </a:pPr>
            <a:r>
              <a:rPr lang="en-US" sz="2400" b="1" dirty="0">
                <a:solidFill>
                  <a:srgbClr val="FFC61E"/>
                </a:solidFill>
              </a:rPr>
              <a:t>Ford </a:t>
            </a:r>
            <a:r>
              <a:rPr lang="en-US" sz="2400" b="1" dirty="0" err="1">
                <a:solidFill>
                  <a:srgbClr val="FFC61E"/>
                </a:solidFill>
              </a:rPr>
              <a:t>ReStart</a:t>
            </a:r>
            <a:r>
              <a:rPr lang="en-US" sz="2400" b="1" dirty="0">
                <a:solidFill>
                  <a:srgbClr val="FFC61E"/>
                </a:solidFill>
              </a:rPr>
              <a:t> </a:t>
            </a:r>
          </a:p>
          <a:p>
            <a:pPr marL="228600" lvl="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For adults, age 25 years or older, beginning or returning to postsecondary education</a:t>
            </a:r>
          </a:p>
          <a:p>
            <a:pPr marL="228600" lvl="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Certificate, associate’s or bachelor’s degree at an eligible Oregon college</a:t>
            </a:r>
          </a:p>
          <a:p>
            <a:pPr marL="228600" lvl="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Be less than halfway through the completion of degree program</a:t>
            </a:r>
          </a:p>
          <a:p>
            <a:pPr>
              <a:lnSpc>
                <a:spcPct val="80000"/>
              </a:lnSpc>
              <a:buClr>
                <a:srgbClr val="F79646"/>
              </a:buClr>
              <a:defRPr/>
            </a:pPr>
            <a:endParaRPr lang="en-US" sz="2000" b="1" dirty="0">
              <a:solidFill>
                <a:srgbClr val="39461E"/>
              </a:solidFill>
            </a:endParaRPr>
          </a:p>
          <a:p>
            <a:pPr marL="609600" indent="-609600">
              <a:lnSpc>
                <a:spcPct val="80000"/>
              </a:lnSpc>
              <a:spcAft>
                <a:spcPts val="576"/>
              </a:spcAft>
              <a:buClr>
                <a:srgbClr val="FF6600"/>
              </a:buClr>
              <a:buSzPct val="65000"/>
              <a:defRPr/>
            </a:pPr>
            <a:r>
              <a:rPr lang="en-US" sz="2400" b="1" dirty="0">
                <a:solidFill>
                  <a:srgbClr val="FFC61E"/>
                </a:solidFill>
              </a:rPr>
              <a:t>Ford Sons &amp; Daughters </a:t>
            </a:r>
          </a:p>
          <a:p>
            <a:pPr marL="228600" indent="-228600">
              <a:lnSpc>
                <a:spcPct val="80000"/>
              </a:lnSpc>
              <a:spcAft>
                <a:spcPts val="576"/>
              </a:spcAft>
              <a:buClr>
                <a:srgbClr val="FFC000"/>
              </a:buClr>
              <a:buSzPct val="125000"/>
              <a:buFont typeface="Wingdings" pitchFamily="2" charset="2"/>
              <a:buChar char="§"/>
              <a:defRPr/>
            </a:pPr>
            <a:r>
              <a:rPr lang="en-US" sz="2000" dirty="0">
                <a:solidFill>
                  <a:srgbClr val="FFFFFF"/>
                </a:solidFill>
              </a:rPr>
              <a:t>For dependents of employees of Roseburg Forest Products Co. </a:t>
            </a:r>
          </a:p>
          <a:p>
            <a:endParaRPr lang="en-US" dirty="0"/>
          </a:p>
        </p:txBody>
      </p:sp>
    </p:spTree>
    <p:extLst>
      <p:ext uri="{BB962C8B-B14F-4D97-AF65-F5344CB8AC3E}">
        <p14:creationId xmlns:p14="http://schemas.microsoft.com/office/powerpoint/2010/main" val="3439612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p:cNvSpPr txBox="1"/>
          <p:nvPr/>
        </p:nvSpPr>
        <p:spPr>
          <a:xfrm>
            <a:off x="389466" y="406401"/>
            <a:ext cx="7941734" cy="6112442"/>
          </a:xfrm>
          <a:prstGeom prst="rect">
            <a:avLst/>
          </a:prstGeom>
          <a:noFill/>
        </p:spPr>
        <p:txBody>
          <a:bodyPr wrap="square" rtlCol="0">
            <a:spAutoFit/>
          </a:bodyPr>
          <a:lstStyle/>
          <a:p>
            <a:pPr marL="609600" indent="-609600">
              <a:lnSpc>
                <a:spcPct val="80000"/>
              </a:lnSpc>
              <a:spcAft>
                <a:spcPts val="576"/>
              </a:spcAft>
              <a:buClr>
                <a:srgbClr val="FF6600"/>
              </a:buClr>
              <a:buSzPct val="65000"/>
              <a:defRPr/>
            </a:pPr>
            <a:r>
              <a:rPr lang="en-US" sz="3200" b="1" dirty="0" smtClean="0">
                <a:solidFill>
                  <a:srgbClr val="FFC61E"/>
                </a:solidFill>
              </a:rPr>
              <a:t>Oregon </a:t>
            </a:r>
            <a:r>
              <a:rPr lang="en-US" sz="3200" b="1" dirty="0">
                <a:solidFill>
                  <a:srgbClr val="FFC61E"/>
                </a:solidFill>
              </a:rPr>
              <a:t>College </a:t>
            </a:r>
            <a:r>
              <a:rPr lang="en-US" sz="3200" b="1" dirty="0" smtClean="0">
                <a:solidFill>
                  <a:srgbClr val="FFC61E"/>
                </a:solidFill>
              </a:rPr>
              <a:t>Savings </a:t>
            </a:r>
            <a:r>
              <a:rPr lang="en-US" sz="3200" b="1" dirty="0">
                <a:solidFill>
                  <a:srgbClr val="FFC61E"/>
                </a:solidFill>
              </a:rPr>
              <a:t>Plan</a:t>
            </a:r>
          </a:p>
          <a:p>
            <a:pPr marL="914400" indent="-508000" defTabSz="338138">
              <a:lnSpc>
                <a:spcPct val="80000"/>
              </a:lnSpc>
              <a:spcAft>
                <a:spcPts val="576"/>
              </a:spcAft>
              <a:buClr>
                <a:srgbClr val="FFC000"/>
              </a:buClr>
              <a:buSzPct val="125000"/>
              <a:buFont typeface="Wingdings" pitchFamily="2" charset="2"/>
              <a:buChar char="§"/>
              <a:defRPr/>
            </a:pPr>
            <a:r>
              <a:rPr lang="en-US" sz="2400" dirty="0">
                <a:solidFill>
                  <a:srgbClr val="FFFFFF"/>
                </a:solidFill>
              </a:rPr>
              <a:t>Major: Education</a:t>
            </a:r>
          </a:p>
          <a:p>
            <a:pPr marL="914400" indent="-508000" defTabSz="338138">
              <a:lnSpc>
                <a:spcPct val="80000"/>
              </a:lnSpc>
              <a:spcAft>
                <a:spcPts val="576"/>
              </a:spcAft>
              <a:buClr>
                <a:srgbClr val="FFC000"/>
              </a:buClr>
              <a:buSzPct val="125000"/>
              <a:buFont typeface="Wingdings" pitchFamily="2" charset="2"/>
              <a:buChar char="§"/>
              <a:defRPr/>
            </a:pPr>
            <a:r>
              <a:rPr lang="en-US" sz="2400" dirty="0">
                <a:solidFill>
                  <a:srgbClr val="FFFFFF"/>
                </a:solidFill>
              </a:rPr>
              <a:t>GPA: High school 3.00+, college 3.25+</a:t>
            </a:r>
          </a:p>
          <a:p>
            <a:pPr marL="914400" indent="-508000" defTabSz="338138">
              <a:lnSpc>
                <a:spcPct val="80000"/>
              </a:lnSpc>
              <a:spcAft>
                <a:spcPts val="576"/>
              </a:spcAft>
              <a:buClr>
                <a:srgbClr val="FFC000"/>
              </a:buClr>
              <a:buSzPct val="125000"/>
              <a:buFont typeface="Wingdings" pitchFamily="2" charset="2"/>
              <a:buChar char="§"/>
              <a:defRPr/>
            </a:pPr>
            <a:r>
              <a:rPr lang="en-US" sz="2400" dirty="0">
                <a:solidFill>
                  <a:srgbClr val="FFFFFF"/>
                </a:solidFill>
              </a:rPr>
              <a:t>Oregon public and nonprofit colleges</a:t>
            </a:r>
          </a:p>
          <a:p>
            <a:pPr marL="398463" indent="-398463">
              <a:lnSpc>
                <a:spcPct val="80000"/>
              </a:lnSpc>
              <a:buClr>
                <a:srgbClr val="F79646"/>
              </a:buClr>
              <a:defRPr/>
            </a:pPr>
            <a:endParaRPr lang="en-US" sz="2400" dirty="0">
              <a:solidFill>
                <a:srgbClr val="39461E"/>
              </a:solidFill>
            </a:endParaRPr>
          </a:p>
          <a:p>
            <a:pPr marL="398463" indent="-398463">
              <a:lnSpc>
                <a:spcPct val="80000"/>
              </a:lnSpc>
              <a:spcAft>
                <a:spcPts val="576"/>
              </a:spcAft>
              <a:buClr>
                <a:srgbClr val="FF6600"/>
              </a:buClr>
              <a:buSzPct val="65000"/>
              <a:defRPr/>
            </a:pPr>
            <a:r>
              <a:rPr lang="en-US" sz="3200" b="1" dirty="0">
                <a:solidFill>
                  <a:srgbClr val="FFC61E"/>
                </a:solidFill>
              </a:rPr>
              <a:t>Gray Community College</a:t>
            </a:r>
          </a:p>
          <a:p>
            <a:pPr marL="914400" indent="-508000">
              <a:lnSpc>
                <a:spcPct val="80000"/>
              </a:lnSpc>
              <a:spcAft>
                <a:spcPts val="576"/>
              </a:spcAft>
              <a:buClr>
                <a:srgbClr val="FFC000"/>
              </a:buClr>
              <a:buSzPct val="125000"/>
              <a:buFont typeface="Wingdings" pitchFamily="2" charset="2"/>
              <a:buChar char="§"/>
              <a:defRPr/>
            </a:pPr>
            <a:r>
              <a:rPr lang="en-US" sz="2400" dirty="0">
                <a:solidFill>
                  <a:srgbClr val="FFFFFF"/>
                </a:solidFill>
              </a:rPr>
              <a:t>Undergrads 2.50-3.50 GPA</a:t>
            </a:r>
          </a:p>
          <a:p>
            <a:pPr marL="914400" indent="-508000">
              <a:lnSpc>
                <a:spcPct val="80000"/>
              </a:lnSpc>
              <a:spcAft>
                <a:spcPts val="576"/>
              </a:spcAft>
              <a:buClr>
                <a:srgbClr val="FFC000"/>
              </a:buClr>
              <a:buSzPct val="125000"/>
              <a:buFont typeface="Wingdings" pitchFamily="2" charset="2"/>
              <a:buChar char="§"/>
              <a:defRPr/>
            </a:pPr>
            <a:r>
              <a:rPr lang="en-US" sz="2400" dirty="0">
                <a:solidFill>
                  <a:srgbClr val="FFFFFF"/>
                </a:solidFill>
              </a:rPr>
              <a:t>Oregon community colleges only</a:t>
            </a:r>
          </a:p>
          <a:p>
            <a:pPr marL="398463" indent="-398463">
              <a:lnSpc>
                <a:spcPct val="80000"/>
              </a:lnSpc>
              <a:buClr>
                <a:srgbClr val="F79646"/>
              </a:buClr>
              <a:defRPr/>
            </a:pPr>
            <a:endParaRPr lang="en-US" sz="2400" b="1" dirty="0">
              <a:solidFill>
                <a:srgbClr val="39461E"/>
              </a:solidFill>
            </a:endParaRPr>
          </a:p>
          <a:p>
            <a:pPr marL="398463" indent="-398463">
              <a:lnSpc>
                <a:spcPct val="80000"/>
              </a:lnSpc>
              <a:spcAft>
                <a:spcPts val="576"/>
              </a:spcAft>
              <a:buClr>
                <a:srgbClr val="FF6600"/>
              </a:buClr>
              <a:buSzPct val="65000"/>
              <a:defRPr/>
            </a:pPr>
            <a:r>
              <a:rPr lang="en-US" sz="3200" b="1" dirty="0">
                <a:solidFill>
                  <a:srgbClr val="FFC61E"/>
                </a:solidFill>
              </a:rPr>
              <a:t>Officer Chris </a:t>
            </a:r>
            <a:r>
              <a:rPr lang="en-US" sz="3200" b="1" dirty="0" err="1">
                <a:solidFill>
                  <a:srgbClr val="FFC61E"/>
                </a:solidFill>
              </a:rPr>
              <a:t>Kilcullen</a:t>
            </a:r>
            <a:r>
              <a:rPr lang="en-US" sz="3200" b="1" dirty="0">
                <a:solidFill>
                  <a:srgbClr val="FFC61E"/>
                </a:solidFill>
              </a:rPr>
              <a:t> Memorial</a:t>
            </a:r>
          </a:p>
          <a:p>
            <a:pPr marL="914400" indent="-508000">
              <a:lnSpc>
                <a:spcPct val="80000"/>
              </a:lnSpc>
              <a:spcAft>
                <a:spcPts val="576"/>
              </a:spcAft>
              <a:buClr>
                <a:srgbClr val="FFC000"/>
              </a:buClr>
              <a:buSzPct val="125000"/>
              <a:buFont typeface="Wingdings" pitchFamily="2" charset="2"/>
              <a:buChar char="§"/>
              <a:defRPr/>
            </a:pPr>
            <a:r>
              <a:rPr lang="en-US" sz="2400" dirty="0">
                <a:solidFill>
                  <a:srgbClr val="FFFFFF"/>
                </a:solidFill>
              </a:rPr>
              <a:t>College junior and above</a:t>
            </a:r>
          </a:p>
          <a:p>
            <a:pPr marL="914400" indent="-508000">
              <a:lnSpc>
                <a:spcPct val="80000"/>
              </a:lnSpc>
              <a:spcAft>
                <a:spcPts val="576"/>
              </a:spcAft>
              <a:buClr>
                <a:srgbClr val="FFC000"/>
              </a:buClr>
              <a:buSzPct val="125000"/>
              <a:buFont typeface="Wingdings" pitchFamily="2" charset="2"/>
              <a:buChar char="§"/>
              <a:defRPr/>
            </a:pPr>
            <a:r>
              <a:rPr lang="en-US" sz="2400" dirty="0">
                <a:solidFill>
                  <a:srgbClr val="FFFFFF"/>
                </a:solidFill>
              </a:rPr>
              <a:t>Service and community-focused career</a:t>
            </a:r>
          </a:p>
          <a:p>
            <a:pPr marL="398463" indent="-398463">
              <a:lnSpc>
                <a:spcPct val="80000"/>
              </a:lnSpc>
              <a:buClr>
                <a:srgbClr val="F79646"/>
              </a:buClr>
              <a:defRPr/>
            </a:pPr>
            <a:endParaRPr lang="en-US" sz="2400" b="1" dirty="0">
              <a:solidFill>
                <a:srgbClr val="39461E"/>
              </a:solidFill>
            </a:endParaRPr>
          </a:p>
          <a:p>
            <a:pPr marL="398463" indent="-398463">
              <a:lnSpc>
                <a:spcPct val="80000"/>
              </a:lnSpc>
              <a:spcAft>
                <a:spcPts val="576"/>
              </a:spcAft>
              <a:buClr>
                <a:srgbClr val="FF6600"/>
              </a:buClr>
              <a:buSzPct val="65000"/>
              <a:defRPr/>
            </a:pPr>
            <a:r>
              <a:rPr lang="en-US" sz="3200" b="1" dirty="0">
                <a:solidFill>
                  <a:srgbClr val="FFC61E"/>
                </a:solidFill>
              </a:rPr>
              <a:t>Gayle and Harvey Rubin</a:t>
            </a:r>
          </a:p>
          <a:p>
            <a:pPr marL="914400" indent="-508000">
              <a:lnSpc>
                <a:spcPct val="80000"/>
              </a:lnSpc>
              <a:spcAft>
                <a:spcPts val="576"/>
              </a:spcAft>
              <a:buClr>
                <a:srgbClr val="FFC000"/>
              </a:buClr>
              <a:buSzPct val="125000"/>
              <a:buFont typeface="Wingdings" pitchFamily="2" charset="2"/>
              <a:buChar char="§"/>
              <a:defRPr/>
            </a:pPr>
            <a:r>
              <a:rPr lang="en-US" sz="2400" dirty="0">
                <a:solidFill>
                  <a:srgbClr val="FFFFFF"/>
                </a:solidFill>
              </a:rPr>
              <a:t>Major: Law or Medicine</a:t>
            </a:r>
          </a:p>
          <a:p>
            <a:pPr marL="914400" indent="-508000">
              <a:lnSpc>
                <a:spcPct val="80000"/>
              </a:lnSpc>
              <a:spcAft>
                <a:spcPts val="576"/>
              </a:spcAft>
              <a:buClr>
                <a:srgbClr val="FFC000"/>
              </a:buClr>
              <a:buSzPct val="125000"/>
              <a:buFont typeface="Wingdings" pitchFamily="2" charset="2"/>
              <a:buChar char="§"/>
              <a:defRPr/>
            </a:pPr>
            <a:r>
              <a:rPr lang="en-US" sz="2400" dirty="0">
                <a:solidFill>
                  <a:srgbClr val="FFFFFF"/>
                </a:solidFill>
              </a:rPr>
              <a:t>Graduate students</a:t>
            </a:r>
          </a:p>
        </p:txBody>
      </p:sp>
      <p:pic>
        <p:nvPicPr>
          <p:cNvPr id="3" name="Picture 2" descr="Screen Shot 2014-09-30 at 4.51.36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0132" y="1930400"/>
            <a:ext cx="2167467" cy="2546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3179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1388532"/>
            <a:ext cx="9147175" cy="5461001"/>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0" y="0"/>
            <a:ext cx="9143999" cy="1363133"/>
            <a:chOff x="0" y="0"/>
            <a:chExt cx="9143999" cy="1363133"/>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9" name="TextBox 8"/>
          <p:cNvSpPr txBox="1"/>
          <p:nvPr/>
        </p:nvSpPr>
        <p:spPr>
          <a:xfrm>
            <a:off x="203199" y="1366089"/>
            <a:ext cx="8754533" cy="646331"/>
          </a:xfrm>
          <a:prstGeom prst="rect">
            <a:avLst/>
          </a:prstGeom>
          <a:noFill/>
        </p:spPr>
        <p:txBody>
          <a:bodyPr wrap="square" rtlCol="0">
            <a:spAutoFit/>
          </a:bodyPr>
          <a:lstStyle/>
          <a:p>
            <a:pPr algn="ctr"/>
            <a:r>
              <a:rPr lang="en-US" sz="3600" b="1" dirty="0" smtClean="0">
                <a:solidFill>
                  <a:srgbClr val="FFC000"/>
                </a:solidFill>
              </a:rPr>
              <a:t>Application Requirements</a:t>
            </a:r>
            <a:endParaRPr lang="en-US" sz="3600" b="1" dirty="0">
              <a:solidFill>
                <a:srgbClr val="FFC000"/>
              </a:solidFill>
            </a:endParaRPr>
          </a:p>
        </p:txBody>
      </p:sp>
      <p:sp>
        <p:nvSpPr>
          <p:cNvPr id="16" name="TextBox 15"/>
          <p:cNvSpPr txBox="1"/>
          <p:nvPr/>
        </p:nvSpPr>
        <p:spPr>
          <a:xfrm>
            <a:off x="148390" y="6325567"/>
            <a:ext cx="4495800" cy="400110"/>
          </a:xfrm>
          <a:prstGeom prst="rect">
            <a:avLst/>
          </a:prstGeom>
          <a:noFill/>
        </p:spPr>
        <p:txBody>
          <a:bodyPr wrap="square" rtlCol="0">
            <a:spAutoFit/>
          </a:bodyPr>
          <a:lstStyle/>
          <a:p>
            <a:r>
              <a:rPr lang="en-US" sz="2000" b="1" dirty="0" err="1" smtClean="0">
                <a:solidFill>
                  <a:schemeClr val="bg1"/>
                </a:solidFill>
              </a:rPr>
              <a:t>www.OregonStudentAid.gov</a:t>
            </a:r>
            <a:endParaRPr lang="en-US" sz="2000" b="1" dirty="0">
              <a:solidFill>
                <a:schemeClr val="bg1"/>
              </a:solidFill>
            </a:endParaRPr>
          </a:p>
        </p:txBody>
      </p:sp>
      <p:sp>
        <p:nvSpPr>
          <p:cNvPr id="12" name="Rectangle 11"/>
          <p:cNvSpPr/>
          <p:nvPr/>
        </p:nvSpPr>
        <p:spPr>
          <a:xfrm>
            <a:off x="3022600" y="2240630"/>
            <a:ext cx="5765800" cy="3625608"/>
          </a:xfrm>
          <a:prstGeom prst="rect">
            <a:avLst/>
          </a:prstGeom>
        </p:spPr>
        <p:txBody>
          <a:bodyPr wrap="square">
            <a:spAutoFit/>
          </a:bodyPr>
          <a:lstStyle/>
          <a:p>
            <a:pPr>
              <a:spcBef>
                <a:spcPct val="30000"/>
              </a:spcBef>
              <a:buClr>
                <a:schemeClr val="accent2"/>
              </a:buClr>
              <a:tabLst>
                <a:tab pos="365760" algn="l"/>
              </a:tabLst>
            </a:pPr>
            <a:r>
              <a:rPr lang="en-US" sz="2800" b="1" i="1" dirty="0" smtClean="0">
                <a:solidFill>
                  <a:srgbClr val="FFC000"/>
                </a:solidFill>
              </a:rPr>
              <a:t>Student Profile</a:t>
            </a:r>
          </a:p>
          <a:p>
            <a:pPr lvl="2" indent="-508000">
              <a:spcBef>
                <a:spcPct val="30000"/>
              </a:spcBef>
              <a:buClr>
                <a:srgbClr val="FFC000"/>
              </a:buClr>
              <a:buSzPct val="125000"/>
              <a:buFont typeface="Wingdings" panose="05000000000000000000" pitchFamily="2" charset="2"/>
              <a:buChar char="§"/>
              <a:tabLst>
                <a:tab pos="365760" algn="l"/>
              </a:tabLst>
            </a:pPr>
            <a:r>
              <a:rPr lang="en-US" sz="2800" dirty="0" smtClean="0">
                <a:solidFill>
                  <a:srgbClr val="FFFFFF"/>
                </a:solidFill>
              </a:rPr>
              <a:t>4 Personal Statements</a:t>
            </a:r>
          </a:p>
          <a:p>
            <a:pPr lvl="2" indent="-508000">
              <a:spcBef>
                <a:spcPct val="30000"/>
              </a:spcBef>
              <a:buClr>
                <a:srgbClr val="FFC000"/>
              </a:buClr>
              <a:buSzPct val="125000"/>
              <a:buFont typeface="Wingdings" panose="05000000000000000000" pitchFamily="2" charset="2"/>
              <a:buChar char="§"/>
              <a:tabLst>
                <a:tab pos="365760" algn="l"/>
              </a:tabLst>
            </a:pPr>
            <a:r>
              <a:rPr lang="en-US" sz="2800" dirty="0" smtClean="0">
                <a:solidFill>
                  <a:srgbClr val="FFFFFF"/>
                </a:solidFill>
              </a:rPr>
              <a:t>Activities Chart</a:t>
            </a:r>
          </a:p>
          <a:p>
            <a:pPr lvl="2" indent="-508000">
              <a:spcBef>
                <a:spcPct val="30000"/>
              </a:spcBef>
              <a:buClr>
                <a:srgbClr val="FFC000"/>
              </a:buClr>
              <a:buSzPct val="125000"/>
              <a:buFont typeface="Wingdings" panose="05000000000000000000" pitchFamily="2" charset="2"/>
              <a:buChar char="§"/>
              <a:tabLst>
                <a:tab pos="365760" algn="l"/>
              </a:tabLst>
            </a:pPr>
            <a:r>
              <a:rPr lang="en-US" sz="2800" dirty="0" smtClean="0">
                <a:solidFill>
                  <a:srgbClr val="FFFFFF"/>
                </a:solidFill>
              </a:rPr>
              <a:t>Transcripts</a:t>
            </a:r>
          </a:p>
          <a:p>
            <a:pPr lvl="2" indent="-508000">
              <a:spcBef>
                <a:spcPct val="30000"/>
              </a:spcBef>
              <a:buClr>
                <a:srgbClr val="FFC000"/>
              </a:buClr>
              <a:buSzPct val="125000"/>
              <a:buFont typeface="Wingdings" panose="05000000000000000000" pitchFamily="2" charset="2"/>
              <a:buChar char="§"/>
            </a:pPr>
            <a:r>
              <a:rPr lang="en-US" sz="2800" dirty="0" smtClean="0">
                <a:solidFill>
                  <a:srgbClr val="FFFFFF"/>
                </a:solidFill>
              </a:rPr>
              <a:t>Scholarship-specific essays and other documents may be required</a:t>
            </a:r>
            <a:endParaRPr lang="en-US" sz="2400" dirty="0" smtClean="0">
              <a:solidFill>
                <a:srgbClr val="FFFFFF"/>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135" y="2447446"/>
            <a:ext cx="2151522" cy="3242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4643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Screen Shot 2014-09-27 at 12.43.45 PM.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a:off x="-613831" y="613830"/>
            <a:ext cx="2590799" cy="1363133"/>
          </a:xfrm>
          <a:prstGeom prst="rect">
            <a:avLst/>
          </a:prstGeom>
        </p:spPr>
      </p:pic>
      <p:sp>
        <p:nvSpPr>
          <p:cNvPr id="13" name="TextBox 12"/>
          <p:cNvSpPr txBox="1"/>
          <p:nvPr/>
        </p:nvSpPr>
        <p:spPr>
          <a:xfrm>
            <a:off x="1363136" y="6194753"/>
            <a:ext cx="7780864" cy="523220"/>
          </a:xfrm>
          <a:prstGeom prst="rect">
            <a:avLst/>
          </a:prstGeom>
          <a:noFill/>
        </p:spPr>
        <p:txBody>
          <a:bodyPr wrap="square" rtlCol="0">
            <a:spAutoFit/>
          </a:bodyPr>
          <a:lstStyle/>
          <a:p>
            <a:pPr algn="ctr"/>
            <a:r>
              <a:rPr lang="en-US" sz="2800" b="1" dirty="0" smtClean="0">
                <a:solidFill>
                  <a:schemeClr val="bg1"/>
                </a:solidFill>
              </a:rPr>
              <a:t>www.OregonStudentAid.gov</a:t>
            </a:r>
            <a:endParaRPr lang="en-US" sz="2800" b="1" dirty="0">
              <a:solidFill>
                <a:schemeClr val="bg1"/>
              </a:solidFill>
            </a:endParaRPr>
          </a:p>
        </p:txBody>
      </p:sp>
      <p:pic>
        <p:nvPicPr>
          <p:cNvPr id="14" name="Picture 13" descr="Screen Shot 2014-09-27 at 12.39.50 PM.pn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2000"/>
                    </a14:imgEffect>
                  </a14:imgLayer>
                </a14:imgProps>
              </a:ext>
              <a:ext uri="{28A0092B-C50C-407E-A947-70E740481C1C}">
                <a14:useLocalDpi xmlns:a14="http://schemas.microsoft.com/office/drawing/2010/main"/>
              </a:ext>
            </a:extLst>
          </a:blip>
          <a:srcRect/>
          <a:stretch/>
        </p:blipFill>
        <p:spPr>
          <a:xfrm>
            <a:off x="-16934" y="5232395"/>
            <a:ext cx="1380070" cy="1625605"/>
          </a:xfrm>
          <a:prstGeom prst="rect">
            <a:avLst/>
          </a:prstGeom>
        </p:spPr>
      </p:pic>
      <p:grpSp>
        <p:nvGrpSpPr>
          <p:cNvPr id="15" name="Group 14"/>
          <p:cNvGrpSpPr/>
          <p:nvPr/>
        </p:nvGrpSpPr>
        <p:grpSpPr>
          <a:xfrm>
            <a:off x="-3175" y="2605615"/>
            <a:ext cx="1363134" cy="2631019"/>
            <a:chOff x="-3175" y="2605615"/>
            <a:chExt cx="1363134" cy="2631019"/>
          </a:xfrm>
        </p:grpSpPr>
        <p:pic>
          <p:nvPicPr>
            <p:cNvPr id="16" name="Picture 15"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rot="16200000">
              <a:off x="-633942" y="3242733"/>
              <a:ext cx="2624668" cy="1363133"/>
            </a:xfrm>
            <a:prstGeom prst="rect">
              <a:avLst/>
            </a:prstGeom>
          </p:spPr>
        </p:pic>
        <p:cxnSp>
          <p:nvCxnSpPr>
            <p:cNvPr id="17" name="Straight Connector 16"/>
            <p:cNvCxnSpPr/>
            <p:nvPr/>
          </p:nvCxnSpPr>
          <p:spPr>
            <a:xfrm>
              <a:off x="0" y="2605615"/>
              <a:ext cx="1359959"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1359958" y="0"/>
            <a:ext cx="7784041" cy="1077218"/>
          </a:xfrm>
          <a:prstGeom prst="rect">
            <a:avLst/>
          </a:prstGeom>
          <a:noFill/>
        </p:spPr>
        <p:txBody>
          <a:bodyPr wrap="square" rtlCol="0">
            <a:spAutoFit/>
          </a:bodyPr>
          <a:lstStyle/>
          <a:p>
            <a:pPr algn="ctr"/>
            <a:r>
              <a:rPr lang="en-US" sz="3600" b="1" dirty="0" smtClean="0">
                <a:solidFill>
                  <a:srgbClr val="FFC000"/>
                </a:solidFill>
              </a:rPr>
              <a:t>Application Student Profile Page</a:t>
            </a:r>
          </a:p>
          <a:p>
            <a:pPr algn="ctr"/>
            <a:r>
              <a:rPr lang="en-US" sz="2800" b="1" i="1" dirty="0" smtClean="0">
                <a:solidFill>
                  <a:srgbClr val="FDEADA"/>
                </a:solidFill>
              </a:rPr>
              <a:t>Your Personal “go-to” page</a:t>
            </a:r>
            <a:endParaRPr lang="en-US" sz="2800" i="1" dirty="0">
              <a:solidFill>
                <a:srgbClr val="FDEADA"/>
              </a:solidFill>
            </a:endParaRPr>
          </a:p>
        </p:txBody>
      </p:sp>
      <p:sp>
        <p:nvSpPr>
          <p:cNvPr id="2" name="TextBox 1"/>
          <p:cNvSpPr txBox="1"/>
          <p:nvPr/>
        </p:nvSpPr>
        <p:spPr>
          <a:xfrm>
            <a:off x="1828800" y="1365079"/>
            <a:ext cx="7315200" cy="4462760"/>
          </a:xfrm>
          <a:prstGeom prst="rect">
            <a:avLst/>
          </a:prstGeom>
          <a:noFill/>
        </p:spPr>
        <p:txBody>
          <a:bodyPr wrap="square" rtlCol="0">
            <a:spAutoFit/>
          </a:bodyPr>
          <a:lstStyle/>
          <a:p>
            <a:pPr marL="342900" indent="-342900">
              <a:spcBef>
                <a:spcPct val="20000"/>
              </a:spcBef>
              <a:buClr>
                <a:schemeClr val="accent2"/>
              </a:buClr>
            </a:pPr>
            <a:r>
              <a:rPr lang="en-US" sz="2800" b="1" dirty="0">
                <a:solidFill>
                  <a:srgbClr val="FFC000"/>
                </a:solidFill>
              </a:rPr>
              <a:t>What can you do in your Student Profile?</a:t>
            </a:r>
            <a:endParaRPr lang="en-US" sz="2800" dirty="0">
              <a:solidFill>
                <a:srgbClr val="FFC000"/>
              </a:solidFill>
            </a:endParaRPr>
          </a:p>
          <a:p>
            <a:pPr marL="1084263" lvl="1" indent="-457200">
              <a:spcBef>
                <a:spcPct val="50000"/>
              </a:spcBef>
              <a:buClr>
                <a:srgbClr val="FFC000"/>
              </a:buClr>
              <a:buSzPct val="125000"/>
              <a:buFont typeface="Wingdings" pitchFamily="2" charset="2"/>
              <a:buChar char="§"/>
              <a:tabLst>
                <a:tab pos="1033463" algn="l"/>
              </a:tabLst>
            </a:pPr>
            <a:r>
              <a:rPr lang="en-US" sz="2800" dirty="0">
                <a:solidFill>
                  <a:srgbClr val="FFFFFF"/>
                </a:solidFill>
              </a:rPr>
              <a:t>Print your application</a:t>
            </a:r>
          </a:p>
          <a:p>
            <a:pPr marL="1084263" lvl="1" indent="-457200">
              <a:spcBef>
                <a:spcPct val="50000"/>
              </a:spcBef>
              <a:buClr>
                <a:srgbClr val="FFC000"/>
              </a:buClr>
              <a:buSzPct val="125000"/>
              <a:buFont typeface="Wingdings" pitchFamily="2" charset="2"/>
              <a:buChar char="§"/>
              <a:tabLst>
                <a:tab pos="1033463" algn="l"/>
              </a:tabLst>
            </a:pPr>
            <a:r>
              <a:rPr lang="en-US" sz="2800" dirty="0">
                <a:solidFill>
                  <a:srgbClr val="FFFFFF"/>
                </a:solidFill>
              </a:rPr>
              <a:t>Verify application accepted </a:t>
            </a:r>
          </a:p>
          <a:p>
            <a:pPr marL="1084263" lvl="1" indent="-457200">
              <a:spcBef>
                <a:spcPct val="50000"/>
              </a:spcBef>
              <a:buClr>
                <a:srgbClr val="FFC000"/>
              </a:buClr>
              <a:buSzPct val="125000"/>
              <a:buFont typeface="Wingdings" pitchFamily="2" charset="2"/>
              <a:buChar char="§"/>
              <a:tabLst>
                <a:tab pos="1033463" algn="l"/>
              </a:tabLst>
            </a:pPr>
            <a:r>
              <a:rPr lang="en-US" sz="2800" dirty="0">
                <a:solidFill>
                  <a:srgbClr val="FFFFFF"/>
                </a:solidFill>
              </a:rPr>
              <a:t>Accept/decline scholarships</a:t>
            </a:r>
          </a:p>
          <a:p>
            <a:pPr marL="1084263" lvl="1" indent="-457200">
              <a:spcBef>
                <a:spcPct val="50000"/>
              </a:spcBef>
              <a:buClr>
                <a:srgbClr val="FFC000"/>
              </a:buClr>
              <a:buSzPct val="125000"/>
              <a:buFont typeface="Wingdings" pitchFamily="2" charset="2"/>
              <a:buChar char="§"/>
              <a:tabLst>
                <a:tab pos="1033463" algn="l"/>
              </a:tabLst>
            </a:pPr>
            <a:r>
              <a:rPr lang="en-US" sz="2800" dirty="0">
                <a:solidFill>
                  <a:srgbClr val="FFFFFF"/>
                </a:solidFill>
              </a:rPr>
              <a:t>Update your personal contact info, college choice, and college major</a:t>
            </a:r>
          </a:p>
          <a:p>
            <a:pPr marL="1084263" lvl="1">
              <a:spcBef>
                <a:spcPct val="50000"/>
              </a:spcBef>
              <a:buClr>
                <a:srgbClr val="FFC000"/>
              </a:buClr>
              <a:tabLst>
                <a:tab pos="1033463" algn="l"/>
              </a:tabLst>
            </a:pPr>
            <a:r>
              <a:rPr lang="en-US" sz="2400" b="1" i="1" dirty="0">
                <a:solidFill>
                  <a:srgbClr val="FFFFFF"/>
                </a:solidFill>
              </a:rPr>
              <a:t>Check your Student Profile often for messages from OSAC about your application</a:t>
            </a:r>
            <a:r>
              <a:rPr lang="en-US" sz="2400" b="1" i="1" dirty="0" smtClean="0">
                <a:solidFill>
                  <a:srgbClr val="FFFFFF"/>
                </a:solidFill>
              </a:rPr>
              <a:t>!</a:t>
            </a:r>
            <a:endParaRPr lang="en-US" sz="2400" b="1" i="1" dirty="0">
              <a:solidFill>
                <a:srgbClr val="FFFFFF"/>
              </a:solidFill>
            </a:endParaRPr>
          </a:p>
        </p:txBody>
      </p:sp>
    </p:spTree>
    <p:extLst>
      <p:ext uri="{BB962C8B-B14F-4D97-AF65-F5344CB8AC3E}">
        <p14:creationId xmlns:p14="http://schemas.microsoft.com/office/powerpoint/2010/main" val="3848809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Screen Shot 2014-09-27 at 12.43.45 PM.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a:off x="-613831" y="613830"/>
            <a:ext cx="2590799" cy="1363133"/>
          </a:xfrm>
          <a:prstGeom prst="rect">
            <a:avLst/>
          </a:prstGeom>
        </p:spPr>
      </p:pic>
      <p:pic>
        <p:nvPicPr>
          <p:cNvPr id="14" name="Picture 13" descr="Screen Shot 2014-09-27 at 12.39.50 PM.pn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2000"/>
                    </a14:imgEffect>
                  </a14:imgLayer>
                </a14:imgProps>
              </a:ext>
              <a:ext uri="{28A0092B-C50C-407E-A947-70E740481C1C}">
                <a14:useLocalDpi xmlns:a14="http://schemas.microsoft.com/office/drawing/2010/main"/>
              </a:ext>
            </a:extLst>
          </a:blip>
          <a:srcRect/>
          <a:stretch/>
        </p:blipFill>
        <p:spPr>
          <a:xfrm>
            <a:off x="-16934" y="5232395"/>
            <a:ext cx="1380070" cy="1625605"/>
          </a:xfrm>
          <a:prstGeom prst="rect">
            <a:avLst/>
          </a:prstGeom>
        </p:spPr>
      </p:pic>
      <p:grpSp>
        <p:nvGrpSpPr>
          <p:cNvPr id="15" name="Group 14"/>
          <p:cNvGrpSpPr/>
          <p:nvPr/>
        </p:nvGrpSpPr>
        <p:grpSpPr>
          <a:xfrm>
            <a:off x="-3175" y="2605615"/>
            <a:ext cx="1363134" cy="2631019"/>
            <a:chOff x="-3175" y="2605615"/>
            <a:chExt cx="1363134" cy="2631019"/>
          </a:xfrm>
        </p:grpSpPr>
        <p:pic>
          <p:nvPicPr>
            <p:cNvPr id="16" name="Picture 15"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rot="16200000">
              <a:off x="-633942" y="3242733"/>
              <a:ext cx="2624668" cy="1363133"/>
            </a:xfrm>
            <a:prstGeom prst="rect">
              <a:avLst/>
            </a:prstGeom>
          </p:spPr>
        </p:pic>
        <p:cxnSp>
          <p:nvCxnSpPr>
            <p:cNvPr id="17" name="Straight Connector 16"/>
            <p:cNvCxnSpPr/>
            <p:nvPr/>
          </p:nvCxnSpPr>
          <p:spPr>
            <a:xfrm>
              <a:off x="0" y="2605615"/>
              <a:ext cx="1359959"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1359958" y="0"/>
            <a:ext cx="7784041" cy="646331"/>
          </a:xfrm>
          <a:prstGeom prst="rect">
            <a:avLst/>
          </a:prstGeom>
          <a:noFill/>
        </p:spPr>
        <p:txBody>
          <a:bodyPr wrap="square" rtlCol="0">
            <a:spAutoFit/>
          </a:bodyPr>
          <a:lstStyle/>
          <a:p>
            <a:pPr algn="ctr"/>
            <a:r>
              <a:rPr lang="en-US" sz="3600" b="1" dirty="0" smtClean="0">
                <a:solidFill>
                  <a:srgbClr val="FFC000"/>
                </a:solidFill>
              </a:rPr>
              <a:t>OSAC Activities Chart</a:t>
            </a:r>
            <a:endParaRPr lang="en-US" sz="2800" i="1" dirty="0">
              <a:solidFill>
                <a:srgbClr val="FFC000"/>
              </a:solidFill>
            </a:endParaRPr>
          </a:p>
        </p:txBody>
      </p:sp>
      <p:sp>
        <p:nvSpPr>
          <p:cNvPr id="12" name="Rectangle 7"/>
          <p:cNvSpPr>
            <a:spLocks noChangeArrowheads="1"/>
          </p:cNvSpPr>
          <p:nvPr/>
        </p:nvSpPr>
        <p:spPr bwMode="auto">
          <a:xfrm>
            <a:off x="1845733" y="741947"/>
            <a:ext cx="6841067" cy="6107586"/>
          </a:xfrm>
          <a:prstGeom prst="rect">
            <a:avLst/>
          </a:prstGeom>
          <a:noFill/>
          <a:ln w="9525">
            <a:noFill/>
            <a:miter lim="800000"/>
            <a:headEnd/>
            <a:tailEnd/>
          </a:ln>
        </p:spPr>
        <p:txBody>
          <a:bodyPr/>
          <a:lstStyle/>
          <a:p>
            <a:pPr marL="609600" indent="-609600" algn="l">
              <a:spcAft>
                <a:spcPts val="576"/>
              </a:spcAft>
              <a:buClr>
                <a:srgbClr val="FF6600"/>
              </a:buClr>
              <a:buSzPct val="65000"/>
              <a:buFont typeface="Wingdings" pitchFamily="2" charset="2"/>
              <a:buNone/>
            </a:pPr>
            <a:r>
              <a:rPr lang="en-US" sz="2800" b="1" dirty="0" smtClean="0">
                <a:solidFill>
                  <a:srgbClr val="FFC000"/>
                </a:solidFill>
              </a:rPr>
              <a:t>You can:</a:t>
            </a:r>
          </a:p>
          <a:p>
            <a:pPr marL="863600" lvl="1" indent="-406400">
              <a:spcAft>
                <a:spcPts val="576"/>
              </a:spcAft>
              <a:buClr>
                <a:srgbClr val="FFC000"/>
              </a:buClr>
              <a:buSzPct val="125000"/>
              <a:buFont typeface="Wingdings" pitchFamily="2" charset="2"/>
              <a:buChar char="§"/>
            </a:pPr>
            <a:r>
              <a:rPr lang="en-US" sz="2200" dirty="0" smtClean="0">
                <a:solidFill>
                  <a:schemeClr val="bg1"/>
                </a:solidFill>
              </a:rPr>
              <a:t>Begin to add activities</a:t>
            </a:r>
          </a:p>
          <a:p>
            <a:pPr marL="863600" lvl="1" indent="-406400">
              <a:spcAft>
                <a:spcPts val="576"/>
              </a:spcAft>
              <a:buClr>
                <a:srgbClr val="FFC000"/>
              </a:buClr>
              <a:buSzPct val="125000"/>
              <a:buFont typeface="Wingdings" pitchFamily="2" charset="2"/>
              <a:buChar char="§"/>
            </a:pPr>
            <a:r>
              <a:rPr lang="en-US" sz="2200" dirty="0" smtClean="0">
                <a:solidFill>
                  <a:schemeClr val="bg1"/>
                </a:solidFill>
              </a:rPr>
              <a:t>Certify that you have no activity in a specific category, if applicable</a:t>
            </a:r>
          </a:p>
          <a:p>
            <a:pPr marL="863600" lvl="1" indent="-406400">
              <a:spcAft>
                <a:spcPts val="576"/>
              </a:spcAft>
              <a:buClr>
                <a:srgbClr val="FFC000"/>
              </a:buClr>
              <a:buSzPct val="125000"/>
              <a:buFont typeface="Wingdings" pitchFamily="2" charset="2"/>
              <a:buChar char="§"/>
            </a:pPr>
            <a:r>
              <a:rPr lang="en-US" sz="2200" dirty="0" smtClean="0">
                <a:solidFill>
                  <a:schemeClr val="bg1"/>
                </a:solidFill>
              </a:rPr>
              <a:t>Import your CIS Activities</a:t>
            </a:r>
          </a:p>
          <a:p>
            <a:pPr marL="609600" indent="-609600" algn="l">
              <a:spcAft>
                <a:spcPts val="576"/>
              </a:spcAft>
              <a:buClr>
                <a:srgbClr val="FF6600"/>
              </a:buClr>
              <a:buSzPct val="65000"/>
              <a:buFont typeface="Wingdings" pitchFamily="2" charset="2"/>
              <a:buNone/>
            </a:pPr>
            <a:r>
              <a:rPr lang="en-US" sz="2800" b="1" dirty="0" smtClean="0">
                <a:solidFill>
                  <a:srgbClr val="FFC000"/>
                </a:solidFill>
              </a:rPr>
              <a:t>Activity list:</a:t>
            </a:r>
          </a:p>
          <a:p>
            <a:pPr marL="914400" indent="-457200" algn="l">
              <a:spcAft>
                <a:spcPts val="576"/>
              </a:spcAft>
              <a:buClr>
                <a:srgbClr val="FFC000"/>
              </a:buClr>
              <a:buSzPct val="125000"/>
            </a:pPr>
            <a:r>
              <a:rPr lang="en-US" sz="2600" b="1" dirty="0" smtClean="0">
                <a:solidFill>
                  <a:schemeClr val="bg1"/>
                </a:solidFill>
              </a:rPr>
              <a:t>A. 	</a:t>
            </a:r>
            <a:r>
              <a:rPr lang="en-US" sz="2200" dirty="0" smtClean="0">
                <a:solidFill>
                  <a:schemeClr val="bg1"/>
                </a:solidFill>
              </a:rPr>
              <a:t>School </a:t>
            </a:r>
            <a:r>
              <a:rPr lang="en-US" sz="2200" dirty="0">
                <a:solidFill>
                  <a:schemeClr val="bg1"/>
                </a:solidFill>
              </a:rPr>
              <a:t>Activities</a:t>
            </a:r>
          </a:p>
          <a:p>
            <a:pPr marL="914400" indent="-457200" algn="l">
              <a:spcAft>
                <a:spcPts val="576"/>
              </a:spcAft>
              <a:buClr>
                <a:srgbClr val="FFC000"/>
              </a:buClr>
              <a:buSzPct val="125000"/>
            </a:pPr>
            <a:r>
              <a:rPr lang="en-US" sz="2600" b="1" dirty="0" smtClean="0">
                <a:solidFill>
                  <a:schemeClr val="bg1"/>
                </a:solidFill>
              </a:rPr>
              <a:t>B. 	</a:t>
            </a:r>
            <a:r>
              <a:rPr lang="en-US" sz="2200" dirty="0" smtClean="0">
                <a:solidFill>
                  <a:schemeClr val="bg1"/>
                </a:solidFill>
              </a:rPr>
              <a:t>Volunteer </a:t>
            </a:r>
            <a:r>
              <a:rPr lang="en-US" sz="2200" dirty="0">
                <a:solidFill>
                  <a:schemeClr val="bg1"/>
                </a:solidFill>
              </a:rPr>
              <a:t>Activities (Community/Family</a:t>
            </a:r>
            <a:r>
              <a:rPr lang="en-US" sz="2000" dirty="0" smtClean="0">
                <a:solidFill>
                  <a:schemeClr val="bg1"/>
                </a:solidFill>
              </a:rPr>
              <a:t>)</a:t>
            </a:r>
          </a:p>
          <a:p>
            <a:pPr marL="914400" indent="-457200" algn="l">
              <a:spcAft>
                <a:spcPts val="576"/>
              </a:spcAft>
              <a:buClr>
                <a:srgbClr val="FFC000"/>
              </a:buClr>
              <a:buSzPct val="125000"/>
            </a:pPr>
            <a:r>
              <a:rPr lang="en-US" sz="2600" b="1" dirty="0" smtClean="0">
                <a:solidFill>
                  <a:schemeClr val="bg1"/>
                </a:solidFill>
              </a:rPr>
              <a:t>C. 	</a:t>
            </a:r>
            <a:r>
              <a:rPr lang="en-US" sz="2200" dirty="0" smtClean="0">
                <a:solidFill>
                  <a:schemeClr val="bg1"/>
                </a:solidFill>
              </a:rPr>
              <a:t>Paid Work History</a:t>
            </a:r>
          </a:p>
          <a:p>
            <a:pPr marL="609600" indent="-609600" algn="l">
              <a:spcAft>
                <a:spcPts val="576"/>
              </a:spcAft>
              <a:buClr>
                <a:srgbClr val="FF6600"/>
              </a:buClr>
              <a:buSzPct val="65000"/>
            </a:pPr>
            <a:r>
              <a:rPr lang="en-US" sz="2800" b="1" dirty="0" smtClean="0">
                <a:solidFill>
                  <a:srgbClr val="FFC000"/>
                </a:solidFill>
              </a:rPr>
              <a:t>Include</a:t>
            </a:r>
            <a:r>
              <a:rPr lang="en-US" sz="2800" b="1" dirty="0">
                <a:solidFill>
                  <a:srgbClr val="FFC000"/>
                </a:solidFill>
              </a:rPr>
              <a:t>:</a:t>
            </a:r>
          </a:p>
          <a:p>
            <a:pPr marL="855663" indent="-398463" algn="l">
              <a:spcAft>
                <a:spcPts val="576"/>
              </a:spcAft>
              <a:buClr>
                <a:srgbClr val="FFC61E"/>
              </a:buClr>
              <a:buSzPct val="125000"/>
              <a:buFont typeface="Wingdings" pitchFamily="2" charset="2"/>
              <a:buChar char="§"/>
            </a:pPr>
            <a:r>
              <a:rPr lang="en-US" sz="2200" dirty="0">
                <a:solidFill>
                  <a:schemeClr val="bg1"/>
                </a:solidFill>
              </a:rPr>
              <a:t>Dates</a:t>
            </a:r>
          </a:p>
          <a:p>
            <a:pPr marL="855663" indent="-398463" algn="l">
              <a:spcAft>
                <a:spcPts val="576"/>
              </a:spcAft>
              <a:buClr>
                <a:srgbClr val="FFC61E"/>
              </a:buClr>
              <a:buSzPct val="125000"/>
              <a:buFont typeface="Wingdings" pitchFamily="2" charset="2"/>
              <a:buChar char="§"/>
            </a:pPr>
            <a:r>
              <a:rPr lang="en-US" sz="2200" dirty="0">
                <a:solidFill>
                  <a:schemeClr val="bg1"/>
                </a:solidFill>
              </a:rPr>
              <a:t>Hours </a:t>
            </a:r>
            <a:r>
              <a:rPr lang="en-US" sz="2200" dirty="0" smtClean="0">
                <a:solidFill>
                  <a:schemeClr val="bg1"/>
                </a:solidFill>
              </a:rPr>
              <a:t>(time </a:t>
            </a:r>
            <a:r>
              <a:rPr lang="en-US" sz="2200" dirty="0">
                <a:solidFill>
                  <a:schemeClr val="bg1"/>
                </a:solidFill>
              </a:rPr>
              <a:t>spent</a:t>
            </a:r>
            <a:r>
              <a:rPr lang="en-US" sz="2200" dirty="0" smtClean="0">
                <a:solidFill>
                  <a:schemeClr val="bg1"/>
                </a:solidFill>
              </a:rPr>
              <a:t>)</a:t>
            </a:r>
          </a:p>
          <a:p>
            <a:pPr marL="855663" indent="-398463" algn="l">
              <a:spcAft>
                <a:spcPts val="576"/>
              </a:spcAft>
              <a:buClr>
                <a:srgbClr val="FFC61E"/>
              </a:buClr>
              <a:buSzPct val="125000"/>
              <a:buFont typeface="Wingdings" pitchFamily="2" charset="2"/>
              <a:buChar char="§"/>
            </a:pPr>
            <a:r>
              <a:rPr lang="en-US" sz="2200" dirty="0" smtClean="0">
                <a:solidFill>
                  <a:schemeClr val="bg1"/>
                </a:solidFill>
              </a:rPr>
              <a:t>Responsibilities</a:t>
            </a:r>
            <a:r>
              <a:rPr lang="en-US" sz="2200" dirty="0">
                <a:solidFill>
                  <a:schemeClr val="bg1"/>
                </a:solidFill>
              </a:rPr>
              <a:t>/Accomplishments </a:t>
            </a:r>
            <a:r>
              <a:rPr lang="en-US" sz="2200" dirty="0" smtClean="0">
                <a:solidFill>
                  <a:schemeClr val="bg1"/>
                </a:solidFill>
              </a:rPr>
              <a:t>(115 characters)</a:t>
            </a:r>
            <a:endParaRPr lang="en-US" sz="2200" dirty="0">
              <a:solidFill>
                <a:schemeClr val="bg1"/>
              </a:solidFill>
            </a:endParaRPr>
          </a:p>
        </p:txBody>
      </p:sp>
    </p:spTree>
    <p:extLst>
      <p:ext uri="{BB962C8B-B14F-4D97-AF65-F5344CB8AC3E}">
        <p14:creationId xmlns:p14="http://schemas.microsoft.com/office/powerpoint/2010/main" val="2714960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1388532"/>
            <a:ext cx="9147175" cy="5461001"/>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0" y="0"/>
            <a:ext cx="9143999" cy="1363133"/>
            <a:chOff x="0" y="0"/>
            <a:chExt cx="9143999" cy="1363133"/>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12" name="Title 3"/>
          <p:cNvSpPr txBox="1">
            <a:spLocks/>
          </p:cNvSpPr>
          <p:nvPr/>
        </p:nvSpPr>
        <p:spPr>
          <a:xfrm>
            <a:off x="0" y="1339800"/>
            <a:ext cx="9143999" cy="10494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rPr>
              <a:t>OSAC PROGRAMS</a:t>
            </a:r>
            <a:endParaRPr lang="en-US" b="1" dirty="0">
              <a:solidFill>
                <a:srgbClr val="FFC000"/>
              </a:solidFill>
            </a:endParaRPr>
          </a:p>
        </p:txBody>
      </p:sp>
      <p:sp>
        <p:nvSpPr>
          <p:cNvPr id="13" name="Content Placeholder 4"/>
          <p:cNvSpPr txBox="1">
            <a:spLocks/>
          </p:cNvSpPr>
          <p:nvPr/>
        </p:nvSpPr>
        <p:spPr>
          <a:xfrm>
            <a:off x="1060387" y="2424333"/>
            <a:ext cx="7329839" cy="4425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Wingdings" charset="2"/>
              <a:buChar char="Ø"/>
            </a:pPr>
            <a:r>
              <a:rPr lang="en-US" sz="3600" dirty="0" smtClean="0">
                <a:solidFill>
                  <a:schemeClr val="bg1"/>
                </a:solidFill>
              </a:rPr>
              <a:t>ASPIRE and Outreach</a:t>
            </a:r>
          </a:p>
          <a:p>
            <a:pPr marL="457200" indent="-457200" algn="l">
              <a:buFont typeface="Wingdings" charset="2"/>
              <a:buChar char="Ø"/>
            </a:pPr>
            <a:r>
              <a:rPr lang="en-US" sz="3600" dirty="0" smtClean="0">
                <a:solidFill>
                  <a:srgbClr val="FFFFFF"/>
                </a:solidFill>
              </a:rPr>
              <a:t>Oregon </a:t>
            </a:r>
            <a:r>
              <a:rPr lang="en-US" sz="3600" dirty="0">
                <a:solidFill>
                  <a:srgbClr val="FFFFFF"/>
                </a:solidFill>
              </a:rPr>
              <a:t>Opportunity Grant (OOG</a:t>
            </a:r>
            <a:r>
              <a:rPr lang="en-US" sz="3600" dirty="0" smtClean="0">
                <a:solidFill>
                  <a:srgbClr val="FFFFFF"/>
                </a:solidFill>
              </a:rPr>
              <a:t>)</a:t>
            </a:r>
          </a:p>
          <a:p>
            <a:pPr marL="457200" indent="-457200" algn="l">
              <a:buFont typeface="Wingdings" charset="2"/>
              <a:buChar char="Ø"/>
            </a:pPr>
            <a:r>
              <a:rPr lang="en-US" sz="3600" dirty="0" smtClean="0">
                <a:solidFill>
                  <a:srgbClr val="FFFFFF"/>
                </a:solidFill>
              </a:rPr>
              <a:t>Grants </a:t>
            </a:r>
            <a:r>
              <a:rPr lang="en-US" sz="3600" dirty="0">
                <a:solidFill>
                  <a:srgbClr val="FFFFFF"/>
                </a:solidFill>
              </a:rPr>
              <a:t>for foster youth, student parents, and more</a:t>
            </a:r>
            <a:r>
              <a:rPr lang="en-US" sz="3600" dirty="0" smtClean="0">
                <a:solidFill>
                  <a:srgbClr val="FFFFFF"/>
                </a:solidFill>
              </a:rPr>
              <a:t>…</a:t>
            </a:r>
          </a:p>
          <a:p>
            <a:pPr marL="457200" indent="-457200" algn="l">
              <a:buFont typeface="Wingdings" charset="2"/>
              <a:buChar char="Ø"/>
            </a:pPr>
            <a:r>
              <a:rPr lang="en-US" sz="3600" dirty="0" smtClean="0">
                <a:solidFill>
                  <a:srgbClr val="FFFFFF"/>
                </a:solidFill>
              </a:rPr>
              <a:t>OSAC </a:t>
            </a:r>
            <a:r>
              <a:rPr lang="en-US" sz="3600" dirty="0">
                <a:solidFill>
                  <a:srgbClr val="FFFFFF"/>
                </a:solidFill>
              </a:rPr>
              <a:t>Scholarship </a:t>
            </a:r>
            <a:r>
              <a:rPr lang="en-US" sz="3600" dirty="0" smtClean="0">
                <a:solidFill>
                  <a:srgbClr val="FFFFFF"/>
                </a:solidFill>
              </a:rPr>
              <a:t>Application</a:t>
            </a:r>
          </a:p>
          <a:p>
            <a:pPr>
              <a:spcBef>
                <a:spcPts val="2568"/>
              </a:spcBef>
            </a:pPr>
            <a:r>
              <a:rPr lang="en-US" sz="3600" b="1" dirty="0" err="1" smtClean="0">
                <a:solidFill>
                  <a:srgbClr val="FFC000"/>
                </a:solidFill>
              </a:rPr>
              <a:t>www.OregonStudentAid.gov</a:t>
            </a:r>
            <a:endParaRPr lang="en-US" sz="3200" b="1" dirty="0">
              <a:solidFill>
                <a:srgbClr val="FFC000"/>
              </a:solidFill>
            </a:endParaRPr>
          </a:p>
        </p:txBody>
      </p:sp>
    </p:spTree>
    <p:extLst>
      <p:ext uri="{BB962C8B-B14F-4D97-AF65-F5344CB8AC3E}">
        <p14:creationId xmlns:p14="http://schemas.microsoft.com/office/powerpoint/2010/main" val="455944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Screen Shot 2014-09-27 at 12.43.45 PM.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a:off x="-613831" y="613830"/>
            <a:ext cx="2590799" cy="1363133"/>
          </a:xfrm>
          <a:prstGeom prst="rect">
            <a:avLst/>
          </a:prstGeom>
        </p:spPr>
      </p:pic>
      <p:pic>
        <p:nvPicPr>
          <p:cNvPr id="14" name="Picture 13" descr="Screen Shot 2014-09-27 at 12.39.50 PM.pn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2000"/>
                    </a14:imgEffect>
                  </a14:imgLayer>
                </a14:imgProps>
              </a:ext>
              <a:ext uri="{28A0092B-C50C-407E-A947-70E740481C1C}">
                <a14:useLocalDpi xmlns:a14="http://schemas.microsoft.com/office/drawing/2010/main"/>
              </a:ext>
            </a:extLst>
          </a:blip>
          <a:srcRect/>
          <a:stretch/>
        </p:blipFill>
        <p:spPr>
          <a:xfrm>
            <a:off x="-16934" y="5232395"/>
            <a:ext cx="1380070" cy="1625605"/>
          </a:xfrm>
          <a:prstGeom prst="rect">
            <a:avLst/>
          </a:prstGeom>
        </p:spPr>
      </p:pic>
      <p:grpSp>
        <p:nvGrpSpPr>
          <p:cNvPr id="15" name="Group 14"/>
          <p:cNvGrpSpPr/>
          <p:nvPr/>
        </p:nvGrpSpPr>
        <p:grpSpPr>
          <a:xfrm>
            <a:off x="-3175" y="2605615"/>
            <a:ext cx="1363134" cy="2631019"/>
            <a:chOff x="-3175" y="2605615"/>
            <a:chExt cx="1363134" cy="2631019"/>
          </a:xfrm>
        </p:grpSpPr>
        <p:pic>
          <p:nvPicPr>
            <p:cNvPr id="16" name="Picture 15"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rot="16200000">
              <a:off x="-633942" y="3242733"/>
              <a:ext cx="2624668" cy="1363133"/>
            </a:xfrm>
            <a:prstGeom prst="rect">
              <a:avLst/>
            </a:prstGeom>
          </p:spPr>
        </p:pic>
        <p:cxnSp>
          <p:nvCxnSpPr>
            <p:cNvPr id="17" name="Straight Connector 16"/>
            <p:cNvCxnSpPr/>
            <p:nvPr/>
          </p:nvCxnSpPr>
          <p:spPr>
            <a:xfrm>
              <a:off x="0" y="2605615"/>
              <a:ext cx="1359959"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1363136" y="0"/>
            <a:ext cx="7780864" cy="646331"/>
          </a:xfrm>
          <a:prstGeom prst="rect">
            <a:avLst/>
          </a:prstGeom>
          <a:noFill/>
        </p:spPr>
        <p:txBody>
          <a:bodyPr wrap="square" rtlCol="0">
            <a:spAutoFit/>
          </a:bodyPr>
          <a:lstStyle/>
          <a:p>
            <a:pPr algn="ctr"/>
            <a:r>
              <a:rPr lang="en-US" sz="3600" b="1" dirty="0" smtClean="0">
                <a:solidFill>
                  <a:srgbClr val="FFC000"/>
                </a:solidFill>
              </a:rPr>
              <a:t>Personal Statements</a:t>
            </a:r>
            <a:endParaRPr lang="en-US" sz="2800" i="1" dirty="0">
              <a:solidFill>
                <a:srgbClr val="FFC000"/>
              </a:solidFill>
            </a:endParaRPr>
          </a:p>
        </p:txBody>
      </p:sp>
      <p:sp>
        <p:nvSpPr>
          <p:cNvPr id="13" name="Rectangle 12"/>
          <p:cNvSpPr/>
          <p:nvPr/>
        </p:nvSpPr>
        <p:spPr>
          <a:xfrm>
            <a:off x="1363136" y="580940"/>
            <a:ext cx="7628464" cy="523220"/>
          </a:xfrm>
          <a:prstGeom prst="rect">
            <a:avLst/>
          </a:prstGeom>
        </p:spPr>
        <p:txBody>
          <a:bodyPr wrap="square">
            <a:spAutoFit/>
          </a:bodyPr>
          <a:lstStyle/>
          <a:p>
            <a:pPr marL="609600" indent="-609600" algn="ctr">
              <a:spcAft>
                <a:spcPct val="20000"/>
              </a:spcAft>
              <a:buClr>
                <a:srgbClr val="FF6600"/>
              </a:buClr>
              <a:buSzPct val="65000"/>
            </a:pPr>
            <a:r>
              <a:rPr lang="en-US" sz="2800" b="1" dirty="0" smtClean="0">
                <a:solidFill>
                  <a:schemeClr val="accent6">
                    <a:lumMod val="20000"/>
                    <a:lumOff val="80000"/>
                  </a:schemeClr>
                </a:solidFill>
              </a:rPr>
              <a:t>1000 characters (approx. 150 words)</a:t>
            </a:r>
            <a:endParaRPr lang="en-US" sz="2800" b="1" dirty="0">
              <a:solidFill>
                <a:schemeClr val="accent6">
                  <a:lumMod val="20000"/>
                  <a:lumOff val="80000"/>
                </a:schemeClr>
              </a:solidFill>
            </a:endParaRPr>
          </a:p>
        </p:txBody>
      </p:sp>
      <p:sp>
        <p:nvSpPr>
          <p:cNvPr id="18" name="Rectangle 17"/>
          <p:cNvSpPr/>
          <p:nvPr/>
        </p:nvSpPr>
        <p:spPr>
          <a:xfrm>
            <a:off x="1676400" y="1324289"/>
            <a:ext cx="7086600" cy="5022914"/>
          </a:xfrm>
          <a:prstGeom prst="rect">
            <a:avLst/>
          </a:prstGeom>
        </p:spPr>
        <p:txBody>
          <a:bodyPr wrap="square">
            <a:spAutoFit/>
          </a:bodyPr>
          <a:lstStyle/>
          <a:p>
            <a:pPr marL="450850" indent="-450850">
              <a:spcAft>
                <a:spcPct val="20000"/>
              </a:spcAft>
              <a:buClr>
                <a:schemeClr val="accent6"/>
              </a:buClr>
              <a:buSzPct val="100000"/>
            </a:pPr>
            <a:r>
              <a:rPr lang="en-US" sz="2800" b="1" dirty="0" smtClean="0">
                <a:solidFill>
                  <a:srgbClr val="FFC61E"/>
                </a:solidFill>
                <a:cs typeface="Times New Roman" pitchFamily="18" charset="0"/>
              </a:rPr>
              <a:t>1</a:t>
            </a:r>
            <a:r>
              <a:rPr lang="en-US" sz="2800" b="1" dirty="0" smtClean="0">
                <a:solidFill>
                  <a:srgbClr val="FFFFFF"/>
                </a:solidFill>
                <a:cs typeface="Times New Roman" pitchFamily="18" charset="0"/>
              </a:rPr>
              <a:t>.  </a:t>
            </a:r>
            <a:r>
              <a:rPr lang="en-US" sz="2400" dirty="0" smtClean="0">
                <a:solidFill>
                  <a:srgbClr val="FFFFFF"/>
                </a:solidFill>
                <a:cs typeface="Times New Roman" pitchFamily="18" charset="0"/>
              </a:rPr>
              <a:t>Explain your career aspirations and your educational plan to meet these goals. </a:t>
            </a:r>
            <a:r>
              <a:rPr lang="en-US" sz="2400" smtClean="0">
                <a:solidFill>
                  <a:srgbClr val="FFFFFF"/>
                </a:solidFill>
                <a:cs typeface="Times New Roman" pitchFamily="18" charset="0"/>
              </a:rPr>
              <a:t>Be specific.</a:t>
            </a:r>
            <a:endParaRPr lang="en-US" sz="2400" dirty="0" smtClean="0">
              <a:solidFill>
                <a:srgbClr val="FFFFFF"/>
              </a:solidFill>
              <a:cs typeface="Times New Roman" pitchFamily="18" charset="0"/>
            </a:endParaRPr>
          </a:p>
          <a:p>
            <a:pPr marL="457200" indent="-457200">
              <a:spcBef>
                <a:spcPct val="50000"/>
              </a:spcBef>
              <a:spcAft>
                <a:spcPct val="30000"/>
              </a:spcAft>
            </a:pPr>
            <a:r>
              <a:rPr lang="en-US" sz="2800" b="1" dirty="0" smtClean="0">
                <a:solidFill>
                  <a:srgbClr val="FFC61E"/>
                </a:solidFill>
                <a:cs typeface="Times New Roman" pitchFamily="18" charset="0"/>
              </a:rPr>
              <a:t>2. </a:t>
            </a:r>
            <a:r>
              <a:rPr lang="en-US" sz="2400" dirty="0" smtClean="0">
                <a:cs typeface="Times New Roman" pitchFamily="18" charset="0"/>
              </a:rPr>
              <a:t>	</a:t>
            </a:r>
            <a:r>
              <a:rPr lang="en-US" sz="2400" dirty="0" smtClean="0">
                <a:solidFill>
                  <a:srgbClr val="FFFFFF"/>
                </a:solidFill>
                <a:cs typeface="Times New Roman" pitchFamily="18" charset="0"/>
              </a:rPr>
              <a:t>Explain how you have helped your family or made your community a better place to live. Provide specific examples. </a:t>
            </a:r>
          </a:p>
          <a:p>
            <a:pPr marL="457200" indent="-457200">
              <a:spcBef>
                <a:spcPct val="50000"/>
              </a:spcBef>
              <a:spcAft>
                <a:spcPct val="30000"/>
              </a:spcAft>
            </a:pPr>
            <a:r>
              <a:rPr lang="en-US" sz="2800" b="1" dirty="0" smtClean="0">
                <a:solidFill>
                  <a:srgbClr val="FFC61E"/>
                </a:solidFill>
                <a:cs typeface="Times New Roman" pitchFamily="18" charset="0"/>
              </a:rPr>
              <a:t>3.  </a:t>
            </a:r>
            <a:r>
              <a:rPr lang="en-US" sz="2400" dirty="0" smtClean="0">
                <a:solidFill>
                  <a:srgbClr val="FFFFFF"/>
                </a:solidFill>
                <a:cs typeface="Times New Roman" pitchFamily="18" charset="0"/>
              </a:rPr>
              <a:t>Describe a personal accomplishment and the strengths and skills you used to achieve it.</a:t>
            </a:r>
          </a:p>
          <a:p>
            <a:pPr marL="457200" indent="-457200">
              <a:spcBef>
                <a:spcPct val="50000"/>
              </a:spcBef>
              <a:spcAft>
                <a:spcPct val="30000"/>
              </a:spcAft>
            </a:pPr>
            <a:r>
              <a:rPr lang="en-US" sz="2800" b="1" dirty="0" smtClean="0">
                <a:solidFill>
                  <a:srgbClr val="FFC61E"/>
                </a:solidFill>
                <a:cs typeface="Times New Roman" pitchFamily="18" charset="0"/>
              </a:rPr>
              <a:t>4.  </a:t>
            </a:r>
            <a:r>
              <a:rPr lang="en-US" sz="2400" dirty="0" smtClean="0">
                <a:solidFill>
                  <a:srgbClr val="FFFFFF"/>
                </a:solidFill>
                <a:cs typeface="Times New Roman" pitchFamily="18" charset="0"/>
              </a:rPr>
              <a:t>Describe a significant change or experience that has occurred in your life. How did you respond and what did you learn about yourself?</a:t>
            </a:r>
            <a:endParaRPr lang="en-US" sz="2800" dirty="0">
              <a:solidFill>
                <a:srgbClr val="FFFFFF"/>
              </a:solidFill>
            </a:endParaRPr>
          </a:p>
        </p:txBody>
      </p:sp>
    </p:spTree>
    <p:extLst>
      <p:ext uri="{BB962C8B-B14F-4D97-AF65-F5344CB8AC3E}">
        <p14:creationId xmlns:p14="http://schemas.microsoft.com/office/powerpoint/2010/main" val="3103714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Screen Shot 2014-09-27 at 12.43.45 PM.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a:off x="-613831" y="613830"/>
            <a:ext cx="2590799" cy="1363133"/>
          </a:xfrm>
          <a:prstGeom prst="rect">
            <a:avLst/>
          </a:prstGeom>
        </p:spPr>
      </p:pic>
      <p:pic>
        <p:nvPicPr>
          <p:cNvPr id="14" name="Picture 13" descr="Screen Shot 2014-09-27 at 12.39.50 PM.pn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2000"/>
                    </a14:imgEffect>
                  </a14:imgLayer>
                </a14:imgProps>
              </a:ext>
              <a:ext uri="{28A0092B-C50C-407E-A947-70E740481C1C}">
                <a14:useLocalDpi xmlns:a14="http://schemas.microsoft.com/office/drawing/2010/main"/>
              </a:ext>
            </a:extLst>
          </a:blip>
          <a:srcRect/>
          <a:stretch/>
        </p:blipFill>
        <p:spPr>
          <a:xfrm>
            <a:off x="-16934" y="5232395"/>
            <a:ext cx="1380070" cy="1625605"/>
          </a:xfrm>
          <a:prstGeom prst="rect">
            <a:avLst/>
          </a:prstGeom>
        </p:spPr>
      </p:pic>
      <p:grpSp>
        <p:nvGrpSpPr>
          <p:cNvPr id="15" name="Group 14"/>
          <p:cNvGrpSpPr/>
          <p:nvPr/>
        </p:nvGrpSpPr>
        <p:grpSpPr>
          <a:xfrm>
            <a:off x="-3175" y="2605615"/>
            <a:ext cx="1363134" cy="2631019"/>
            <a:chOff x="-3175" y="2605615"/>
            <a:chExt cx="1363134" cy="2631019"/>
          </a:xfrm>
        </p:grpSpPr>
        <p:pic>
          <p:nvPicPr>
            <p:cNvPr id="16" name="Picture 15"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rot="16200000">
              <a:off x="-633942" y="3242733"/>
              <a:ext cx="2624668" cy="1363133"/>
            </a:xfrm>
            <a:prstGeom prst="rect">
              <a:avLst/>
            </a:prstGeom>
          </p:spPr>
        </p:pic>
        <p:cxnSp>
          <p:nvCxnSpPr>
            <p:cNvPr id="17" name="Straight Connector 16"/>
            <p:cNvCxnSpPr/>
            <p:nvPr/>
          </p:nvCxnSpPr>
          <p:spPr>
            <a:xfrm>
              <a:off x="0" y="2605615"/>
              <a:ext cx="1359959"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1359958" y="0"/>
            <a:ext cx="7784041" cy="646331"/>
          </a:xfrm>
          <a:prstGeom prst="rect">
            <a:avLst/>
          </a:prstGeom>
          <a:noFill/>
        </p:spPr>
        <p:txBody>
          <a:bodyPr wrap="square" rtlCol="0">
            <a:spAutoFit/>
          </a:bodyPr>
          <a:lstStyle/>
          <a:p>
            <a:pPr algn="ctr"/>
            <a:r>
              <a:rPr lang="en-US" sz="3600" b="1" dirty="0" smtClean="0">
                <a:solidFill>
                  <a:srgbClr val="FFC000"/>
                </a:solidFill>
              </a:rPr>
              <a:t>Transcripts</a:t>
            </a:r>
            <a:endParaRPr lang="en-US" sz="2800" i="1" dirty="0">
              <a:solidFill>
                <a:srgbClr val="FFC000"/>
              </a:solidFill>
            </a:endParaRPr>
          </a:p>
        </p:txBody>
      </p:sp>
      <p:sp>
        <p:nvSpPr>
          <p:cNvPr id="12" name="Rectangle 11"/>
          <p:cNvSpPr/>
          <p:nvPr/>
        </p:nvSpPr>
        <p:spPr>
          <a:xfrm>
            <a:off x="1811867" y="888653"/>
            <a:ext cx="7095066" cy="5801588"/>
          </a:xfrm>
          <a:prstGeom prst="rect">
            <a:avLst/>
          </a:prstGeom>
        </p:spPr>
        <p:txBody>
          <a:bodyPr wrap="square" anchor="t">
            <a:spAutoFit/>
          </a:bodyPr>
          <a:lstStyle/>
          <a:p>
            <a:pPr lvl="1" algn="ctr">
              <a:lnSpc>
                <a:spcPct val="90000"/>
              </a:lnSpc>
              <a:buClr>
                <a:schemeClr val="tx2"/>
              </a:buClr>
              <a:buSzPct val="90000"/>
              <a:buFont typeface="Arial" pitchFamily="34" charset="0"/>
              <a:buNone/>
            </a:pPr>
            <a:r>
              <a:rPr lang="en-US" sz="2400" b="1" dirty="0" smtClean="0">
                <a:solidFill>
                  <a:schemeClr val="accent6">
                    <a:lumMod val="20000"/>
                    <a:lumOff val="80000"/>
                  </a:schemeClr>
                </a:solidFill>
                <a:latin typeface="Times New Roman" pitchFamily="18" charset="0"/>
              </a:rPr>
              <a:t># 1 </a:t>
            </a:r>
            <a:r>
              <a:rPr lang="en-US" sz="2400" b="1" dirty="0">
                <a:solidFill>
                  <a:schemeClr val="accent6">
                    <a:lumMod val="20000"/>
                    <a:lumOff val="80000"/>
                  </a:schemeClr>
                </a:solidFill>
                <a:latin typeface="Times New Roman" pitchFamily="18" charset="0"/>
              </a:rPr>
              <a:t>reason  for a rejected OSAC application:  </a:t>
            </a:r>
          </a:p>
          <a:p>
            <a:pPr lvl="1" algn="ctr">
              <a:spcAft>
                <a:spcPts val="1200"/>
              </a:spcAft>
              <a:buClr>
                <a:schemeClr val="tx2"/>
              </a:buClr>
              <a:buSzPct val="90000"/>
              <a:buFont typeface="Arial" pitchFamily="34" charset="0"/>
              <a:buNone/>
            </a:pPr>
            <a:r>
              <a:rPr lang="en-US" sz="2400" b="1" i="1" dirty="0">
                <a:solidFill>
                  <a:schemeClr val="accent6">
                    <a:lumMod val="20000"/>
                    <a:lumOff val="80000"/>
                  </a:schemeClr>
                </a:solidFill>
                <a:latin typeface="Times New Roman" pitchFamily="18" charset="0"/>
              </a:rPr>
              <a:t>A missing or incomplete </a:t>
            </a:r>
            <a:r>
              <a:rPr lang="en-US" sz="2400" b="1" i="1" dirty="0" smtClean="0">
                <a:solidFill>
                  <a:schemeClr val="accent6">
                    <a:lumMod val="20000"/>
                    <a:lumOff val="80000"/>
                  </a:schemeClr>
                </a:solidFill>
                <a:latin typeface="Times New Roman" pitchFamily="18" charset="0"/>
              </a:rPr>
              <a:t>transcript</a:t>
            </a:r>
            <a:endParaRPr lang="en-US" sz="2600" dirty="0" smtClean="0"/>
          </a:p>
          <a:p>
            <a:pPr marL="457200" indent="-457200">
              <a:lnSpc>
                <a:spcPct val="90000"/>
              </a:lnSpc>
              <a:spcBef>
                <a:spcPct val="20000"/>
              </a:spcBef>
              <a:spcAft>
                <a:spcPts val="576"/>
              </a:spcAft>
              <a:buClr>
                <a:srgbClr val="FFC61E"/>
              </a:buClr>
              <a:buSzPct val="125000"/>
              <a:buFont typeface="Wingdings" panose="05000000000000000000" pitchFamily="2" charset="2"/>
              <a:buChar char="§"/>
            </a:pPr>
            <a:r>
              <a:rPr lang="en-US" sz="2800" dirty="0" smtClean="0">
                <a:solidFill>
                  <a:srgbClr val="FFFFFF"/>
                </a:solidFill>
              </a:rPr>
              <a:t>High school seniors – usually available in January or February</a:t>
            </a:r>
            <a:endParaRPr lang="en-US" sz="2800" dirty="0">
              <a:solidFill>
                <a:srgbClr val="FFFFFF"/>
              </a:solidFill>
            </a:endParaRPr>
          </a:p>
          <a:p>
            <a:pPr marL="457200" indent="-457200">
              <a:lnSpc>
                <a:spcPct val="90000"/>
              </a:lnSpc>
              <a:spcBef>
                <a:spcPct val="20000"/>
              </a:spcBef>
              <a:spcAft>
                <a:spcPts val="576"/>
              </a:spcAft>
              <a:buClr>
                <a:srgbClr val="FFC61E"/>
              </a:buClr>
              <a:buSzPct val="125000"/>
              <a:buFont typeface="Wingdings" panose="05000000000000000000" pitchFamily="2" charset="2"/>
              <a:buChar char="§"/>
            </a:pPr>
            <a:r>
              <a:rPr lang="en-US" sz="2800" dirty="0">
                <a:solidFill>
                  <a:schemeClr val="bg1"/>
                </a:solidFill>
              </a:rPr>
              <a:t>H</a:t>
            </a:r>
            <a:r>
              <a:rPr lang="en-US" sz="2800" dirty="0" smtClean="0">
                <a:solidFill>
                  <a:schemeClr val="bg1"/>
                </a:solidFill>
              </a:rPr>
              <a:t>ome-schooled students – additional requirements</a:t>
            </a:r>
          </a:p>
          <a:p>
            <a:pPr marL="457200" indent="-457200">
              <a:lnSpc>
                <a:spcPct val="90000"/>
              </a:lnSpc>
              <a:spcBef>
                <a:spcPct val="20000"/>
              </a:spcBef>
              <a:spcAft>
                <a:spcPct val="35000"/>
              </a:spcAft>
              <a:buClr>
                <a:srgbClr val="FFC61E"/>
              </a:buClr>
              <a:buSzPct val="125000"/>
              <a:buFont typeface="Wingdings" panose="05000000000000000000" pitchFamily="2" charset="2"/>
              <a:buChar char="§"/>
            </a:pPr>
            <a:r>
              <a:rPr lang="en-US" sz="2800" dirty="0" smtClean="0">
                <a:solidFill>
                  <a:srgbClr val="FFFFFF"/>
                </a:solidFill>
              </a:rPr>
              <a:t>College students – </a:t>
            </a:r>
            <a:r>
              <a:rPr lang="en-US" sz="2800" smtClean="0">
                <a:solidFill>
                  <a:srgbClr val="FFFFFF"/>
                </a:solidFill>
              </a:rPr>
              <a:t>include grades through </a:t>
            </a:r>
            <a:r>
              <a:rPr lang="en-US" sz="2800" dirty="0" smtClean="0">
                <a:solidFill>
                  <a:srgbClr val="FFFFFF"/>
                </a:solidFill>
              </a:rPr>
              <a:t>fall </a:t>
            </a:r>
          </a:p>
          <a:p>
            <a:pPr marL="457200" indent="-457200">
              <a:lnSpc>
                <a:spcPct val="90000"/>
              </a:lnSpc>
              <a:spcBef>
                <a:spcPct val="20000"/>
              </a:spcBef>
              <a:spcAft>
                <a:spcPts val="576"/>
              </a:spcAft>
              <a:buClr>
                <a:srgbClr val="FFC61E"/>
              </a:buClr>
              <a:buSzPct val="125000"/>
              <a:buFont typeface="Wingdings" panose="05000000000000000000" pitchFamily="2" charset="2"/>
              <a:buChar char="§"/>
            </a:pPr>
            <a:r>
              <a:rPr lang="en-US" sz="2800" dirty="0" smtClean="0">
                <a:solidFill>
                  <a:srgbClr val="FFFFFF"/>
                </a:solidFill>
              </a:rPr>
              <a:t>Unofficial transcripts are accepted</a:t>
            </a:r>
          </a:p>
          <a:p>
            <a:pPr marL="457200" indent="-457200">
              <a:lnSpc>
                <a:spcPct val="90000"/>
              </a:lnSpc>
              <a:spcBef>
                <a:spcPct val="20000"/>
              </a:spcBef>
              <a:spcAft>
                <a:spcPts val="576"/>
              </a:spcAft>
              <a:buClr>
                <a:srgbClr val="FFC61E"/>
              </a:buClr>
              <a:buSzPct val="125000"/>
              <a:buFont typeface="Wingdings" panose="05000000000000000000" pitchFamily="2" charset="2"/>
              <a:buChar char="§"/>
            </a:pPr>
            <a:r>
              <a:rPr lang="en-US" sz="2800" dirty="0">
                <a:solidFill>
                  <a:srgbClr val="FFFFFF"/>
                </a:solidFill>
              </a:rPr>
              <a:t>Transcript for each college or school attended</a:t>
            </a:r>
          </a:p>
          <a:p>
            <a:pPr marL="457200" indent="-457200">
              <a:lnSpc>
                <a:spcPct val="90000"/>
              </a:lnSpc>
              <a:spcBef>
                <a:spcPct val="20000"/>
              </a:spcBef>
              <a:spcAft>
                <a:spcPts val="576"/>
              </a:spcAft>
              <a:buClr>
                <a:srgbClr val="FFC61E"/>
              </a:buClr>
              <a:buSzPct val="125000"/>
              <a:buFont typeface="Wingdings" panose="05000000000000000000" pitchFamily="2" charset="2"/>
              <a:buChar char="§"/>
            </a:pPr>
            <a:r>
              <a:rPr lang="en-US" sz="2800" dirty="0" smtClean="0">
                <a:solidFill>
                  <a:srgbClr val="FFFFFF"/>
                </a:solidFill>
              </a:rPr>
              <a:t>Full instructions on the website</a:t>
            </a:r>
          </a:p>
        </p:txBody>
      </p:sp>
    </p:spTree>
    <p:extLst>
      <p:ext uri="{BB962C8B-B14F-4D97-AF65-F5344CB8AC3E}">
        <p14:creationId xmlns:p14="http://schemas.microsoft.com/office/powerpoint/2010/main" val="2841620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1396999"/>
            <a:ext cx="9147175" cy="5461001"/>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0" y="0"/>
            <a:ext cx="9143999" cy="1363133"/>
            <a:chOff x="0" y="0"/>
            <a:chExt cx="9143999" cy="1363133"/>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9" name="TextBox 8"/>
          <p:cNvSpPr txBox="1"/>
          <p:nvPr/>
        </p:nvSpPr>
        <p:spPr>
          <a:xfrm>
            <a:off x="203199" y="1366089"/>
            <a:ext cx="8754533" cy="646331"/>
          </a:xfrm>
          <a:prstGeom prst="rect">
            <a:avLst/>
          </a:prstGeom>
          <a:noFill/>
        </p:spPr>
        <p:txBody>
          <a:bodyPr wrap="square" rtlCol="0">
            <a:spAutoFit/>
          </a:bodyPr>
          <a:lstStyle/>
          <a:p>
            <a:pPr algn="ctr"/>
            <a:r>
              <a:rPr lang="en-US" sz="3600" b="1" dirty="0" smtClean="0">
                <a:solidFill>
                  <a:srgbClr val="FFC000"/>
                </a:solidFill>
              </a:rPr>
              <a:t>How do students receive scholarships?</a:t>
            </a:r>
            <a:endParaRPr lang="en-US" sz="3600" b="1" dirty="0">
              <a:solidFill>
                <a:srgbClr val="FFC000"/>
              </a:solidFill>
            </a:endParaRPr>
          </a:p>
        </p:txBody>
      </p:sp>
      <p:sp>
        <p:nvSpPr>
          <p:cNvPr id="16" name="TextBox 15"/>
          <p:cNvSpPr txBox="1"/>
          <p:nvPr/>
        </p:nvSpPr>
        <p:spPr>
          <a:xfrm>
            <a:off x="148390" y="6325567"/>
            <a:ext cx="8995610" cy="400110"/>
          </a:xfrm>
          <a:prstGeom prst="rect">
            <a:avLst/>
          </a:prstGeom>
          <a:noFill/>
        </p:spPr>
        <p:txBody>
          <a:bodyPr wrap="square" rtlCol="0">
            <a:spAutoFit/>
          </a:bodyPr>
          <a:lstStyle/>
          <a:p>
            <a:pPr algn="ctr"/>
            <a:r>
              <a:rPr lang="en-US" sz="2000" b="1" dirty="0" err="1" smtClean="0">
                <a:solidFill>
                  <a:srgbClr val="FFFFFF"/>
                </a:solidFill>
              </a:rPr>
              <a:t>www.OregonStudentAid.gov</a:t>
            </a:r>
            <a:endParaRPr lang="en-US" sz="2000" b="1" dirty="0">
              <a:solidFill>
                <a:srgbClr val="FFFFFF"/>
              </a:solidFill>
            </a:endParaRPr>
          </a:p>
        </p:txBody>
      </p:sp>
      <p:sp>
        <p:nvSpPr>
          <p:cNvPr id="13" name="Rectangle 12"/>
          <p:cNvSpPr/>
          <p:nvPr/>
        </p:nvSpPr>
        <p:spPr>
          <a:xfrm>
            <a:off x="575733" y="2147884"/>
            <a:ext cx="8381999" cy="3899529"/>
          </a:xfrm>
          <a:prstGeom prst="rect">
            <a:avLst/>
          </a:prstGeom>
        </p:spPr>
        <p:txBody>
          <a:bodyPr wrap="square">
            <a:spAutoFit/>
          </a:bodyPr>
          <a:lstStyle/>
          <a:p>
            <a:pPr marL="693738" lvl="2" indent="-406400">
              <a:spcBef>
                <a:spcPct val="20000"/>
              </a:spcBef>
              <a:spcAft>
                <a:spcPct val="30000"/>
              </a:spcAft>
              <a:buClr>
                <a:srgbClr val="FF6600"/>
              </a:buClr>
              <a:buSzPct val="65000"/>
              <a:tabLst>
                <a:tab pos="365760" algn="l"/>
                <a:tab pos="859536" algn="l"/>
              </a:tabLst>
            </a:pPr>
            <a:r>
              <a:rPr lang="en-US" sz="3200" b="1" dirty="0" smtClean="0">
                <a:solidFill>
                  <a:srgbClr val="FFC61E"/>
                </a:solidFill>
                <a:cs typeface="Times New Roman" pitchFamily="18" charset="0"/>
              </a:rPr>
              <a:t>Students</a:t>
            </a:r>
          </a:p>
          <a:p>
            <a:pPr marL="693738" lvl="2" indent="-406400">
              <a:spcAft>
                <a:spcPts val="552"/>
              </a:spcAft>
              <a:buClr>
                <a:srgbClr val="FFC61E"/>
              </a:buClr>
              <a:buSzPct val="125000"/>
              <a:buFont typeface="Wingdings" panose="05000000000000000000" pitchFamily="2" charset="2"/>
              <a:buChar char="§"/>
              <a:tabLst>
                <a:tab pos="457200" algn="l"/>
                <a:tab pos="858838" algn="l"/>
              </a:tabLst>
            </a:pPr>
            <a:r>
              <a:rPr lang="en-US" sz="2800" dirty="0" smtClean="0">
                <a:solidFill>
                  <a:srgbClr val="FFFFFF"/>
                </a:solidFill>
                <a:cs typeface="Times New Roman" pitchFamily="18" charset="0"/>
              </a:rPr>
              <a:t>Accepts award through online OSAC Student Profile</a:t>
            </a:r>
          </a:p>
          <a:p>
            <a:pPr marL="693738" lvl="2" indent="-406400">
              <a:spcAft>
                <a:spcPts val="1752"/>
              </a:spcAft>
              <a:buClr>
                <a:srgbClr val="FFC61E"/>
              </a:buClr>
              <a:buSzPct val="125000"/>
              <a:buFont typeface="Wingdings" panose="05000000000000000000" pitchFamily="2" charset="2"/>
              <a:buChar char="§"/>
              <a:tabLst>
                <a:tab pos="457200" algn="l"/>
                <a:tab pos="858838" algn="l"/>
              </a:tabLst>
            </a:pPr>
            <a:r>
              <a:rPr lang="en-US" sz="2800" dirty="0" smtClean="0">
                <a:solidFill>
                  <a:srgbClr val="FFFFFF"/>
                </a:solidFill>
                <a:cs typeface="Times New Roman" pitchFamily="18" charset="0"/>
              </a:rPr>
              <a:t>Notifies OSAC w/any changes: address, school, etc.</a:t>
            </a:r>
          </a:p>
          <a:p>
            <a:pPr marL="693738" lvl="2" indent="-406400">
              <a:spcAft>
                <a:spcPts val="552"/>
              </a:spcAft>
              <a:buClr>
                <a:srgbClr val="FF6600"/>
              </a:buClr>
              <a:buSzPct val="65000"/>
              <a:tabLst>
                <a:tab pos="365760" algn="l"/>
                <a:tab pos="859536" algn="l"/>
              </a:tabLst>
            </a:pPr>
            <a:r>
              <a:rPr lang="en-US" sz="3200" b="1" dirty="0">
                <a:solidFill>
                  <a:srgbClr val="FFC61E"/>
                </a:solidFill>
                <a:cs typeface="Times New Roman" pitchFamily="18" charset="0"/>
              </a:rPr>
              <a:t>School</a:t>
            </a:r>
          </a:p>
          <a:p>
            <a:pPr marL="693738" lvl="2" indent="-406400">
              <a:spcAft>
                <a:spcPts val="552"/>
              </a:spcAft>
              <a:buClr>
                <a:srgbClr val="FFC61E"/>
              </a:buClr>
              <a:buSzPct val="125000"/>
              <a:buFont typeface="Wingdings" panose="05000000000000000000" pitchFamily="2" charset="2"/>
              <a:buChar char="§"/>
              <a:tabLst>
                <a:tab pos="457200" algn="l"/>
                <a:tab pos="858838" algn="l"/>
              </a:tabLst>
            </a:pPr>
            <a:r>
              <a:rPr lang="en-US" sz="2800" dirty="0" smtClean="0">
                <a:solidFill>
                  <a:srgbClr val="FFFFFF"/>
                </a:solidFill>
                <a:cs typeface="Times New Roman" pitchFamily="18" charset="0"/>
              </a:rPr>
              <a:t>Verifies eligibility</a:t>
            </a:r>
          </a:p>
          <a:p>
            <a:pPr marL="693738" lvl="2" indent="-406400">
              <a:spcAft>
                <a:spcPts val="552"/>
              </a:spcAft>
              <a:buClr>
                <a:srgbClr val="FFC61E"/>
              </a:buClr>
              <a:buSzPct val="125000"/>
              <a:buFont typeface="Wingdings" panose="05000000000000000000" pitchFamily="2" charset="2"/>
              <a:buChar char="§"/>
              <a:tabLst>
                <a:tab pos="457200" algn="l"/>
                <a:tab pos="858838" algn="l"/>
              </a:tabLst>
            </a:pPr>
            <a:r>
              <a:rPr lang="en-US" sz="2800" dirty="0" smtClean="0">
                <a:solidFill>
                  <a:srgbClr val="FFFFFF"/>
                </a:solidFill>
                <a:cs typeface="Times New Roman" pitchFamily="18" charset="0"/>
              </a:rPr>
              <a:t>Receives funds from OSAC at beginning of the term</a:t>
            </a:r>
            <a:endParaRPr lang="en-US" sz="2800" dirty="0">
              <a:solidFill>
                <a:srgbClr val="FFFFFF"/>
              </a:solidFill>
              <a:cs typeface="Times New Roman" pitchFamily="18" charset="0"/>
            </a:endParaRPr>
          </a:p>
          <a:p>
            <a:pPr marL="915987" lvl="1" indent="-342900">
              <a:spcBef>
                <a:spcPct val="20000"/>
              </a:spcBef>
              <a:spcAft>
                <a:spcPct val="30000"/>
              </a:spcAft>
              <a:buClr>
                <a:srgbClr val="FFC000"/>
              </a:buClr>
              <a:buSzPct val="100000"/>
              <a:buFont typeface="Wingdings" panose="05000000000000000000" pitchFamily="2" charset="2"/>
              <a:buChar char="§"/>
              <a:tabLst>
                <a:tab pos="457200" algn="l"/>
                <a:tab pos="858838" algn="l"/>
              </a:tabLst>
            </a:pPr>
            <a:endParaRPr lang="en-US" sz="2400" dirty="0" smtClean="0">
              <a:solidFill>
                <a:srgbClr val="000000"/>
              </a:solidFill>
              <a:cs typeface="Times New Roman" pitchFamily="18" charset="0"/>
            </a:endParaRPr>
          </a:p>
        </p:txBody>
      </p:sp>
      <p:sp>
        <p:nvSpPr>
          <p:cNvPr id="15" name="TextBox 14"/>
          <p:cNvSpPr txBox="1"/>
          <p:nvPr/>
        </p:nvSpPr>
        <p:spPr>
          <a:xfrm>
            <a:off x="-3176" y="5722756"/>
            <a:ext cx="9144000" cy="954107"/>
          </a:xfrm>
          <a:prstGeom prst="rect">
            <a:avLst/>
          </a:prstGeom>
          <a:noFill/>
        </p:spPr>
        <p:txBody>
          <a:bodyPr wrap="square" rtlCol="0">
            <a:spAutoFit/>
          </a:bodyPr>
          <a:lstStyle/>
          <a:p>
            <a:pPr algn="ctr"/>
            <a:r>
              <a:rPr lang="en-US" sz="2800" b="1" dirty="0">
                <a:solidFill>
                  <a:schemeClr val="bg1"/>
                </a:solidFill>
                <a:cs typeface="Times New Roman" pitchFamily="18" charset="0"/>
              </a:rPr>
              <a:t>Issues? Contact the financial aid office and then OSAC</a:t>
            </a:r>
            <a:endParaRPr lang="en-US" sz="2800" dirty="0">
              <a:solidFill>
                <a:schemeClr val="bg1"/>
              </a:solidFill>
              <a:cs typeface="Times New Roman" pitchFamily="18" charset="0"/>
            </a:endParaRPr>
          </a:p>
          <a:p>
            <a:pPr algn="ctr"/>
            <a:endParaRPr lang="en-US" sz="2800" dirty="0"/>
          </a:p>
        </p:txBody>
      </p:sp>
    </p:spTree>
    <p:extLst>
      <p:ext uri="{BB962C8B-B14F-4D97-AF65-F5344CB8AC3E}">
        <p14:creationId xmlns:p14="http://schemas.microsoft.com/office/powerpoint/2010/main" val="2228129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27 at 12.39.50 PM.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3771900"/>
          </a:xfrm>
          <a:prstGeom prst="rect">
            <a:avLst/>
          </a:prstGeom>
        </p:spPr>
      </p:pic>
      <p:sp>
        <p:nvSpPr>
          <p:cNvPr id="5" name="Rectangle 4"/>
          <p:cNvSpPr/>
          <p:nvPr/>
        </p:nvSpPr>
        <p:spPr>
          <a:xfrm>
            <a:off x="-3176" y="3775346"/>
            <a:ext cx="9147175" cy="2053508"/>
          </a:xfrm>
          <a:prstGeom prst="rect">
            <a:avLst/>
          </a:prstGeom>
          <a:gradFill flip="none" rotWithShape="1">
            <a:gsLst>
              <a:gs pos="14000">
                <a:srgbClr val="492919"/>
              </a:gs>
              <a:gs pos="97000">
                <a:srgbClr val="492919"/>
              </a:gs>
              <a:gs pos="66000">
                <a:srgbClr val="A87800"/>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Screen Shot 2014-09-27 at 12.43.45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2662" y="0"/>
            <a:ext cx="3111337" cy="3759200"/>
          </a:xfrm>
          <a:prstGeom prst="rect">
            <a:avLst/>
          </a:prstGeom>
        </p:spPr>
      </p:pic>
      <p:pic>
        <p:nvPicPr>
          <p:cNvPr id="7" name="Picture 6" descr="Screen Shot 2014-09-27 at 12.52.43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8002" y="0"/>
            <a:ext cx="3238500" cy="3759200"/>
          </a:xfrm>
          <a:prstGeom prst="rect">
            <a:avLst/>
          </a:prstGeom>
        </p:spPr>
      </p:pic>
      <p:pic>
        <p:nvPicPr>
          <p:cNvPr id="8" name="Picture 7" descr="Screen Shot 2014-09-27 at 12.54.01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48" y="5828854"/>
            <a:ext cx="6032500" cy="1029146"/>
          </a:xfrm>
          <a:prstGeom prst="rect">
            <a:avLst/>
          </a:prstGeom>
        </p:spPr>
      </p:pic>
      <p:sp>
        <p:nvSpPr>
          <p:cNvPr id="9" name="Rectangle 8"/>
          <p:cNvSpPr/>
          <p:nvPr/>
        </p:nvSpPr>
        <p:spPr>
          <a:xfrm>
            <a:off x="6036502" y="5828854"/>
            <a:ext cx="3107498" cy="1029146"/>
          </a:xfrm>
          <a:prstGeom prst="rect">
            <a:avLst/>
          </a:prstGeom>
          <a:gradFill>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tesealbw2013.tif"/>
          <p:cNvPicPr>
            <a:picLocks noChangeAspect="1"/>
          </p:cNvPicPr>
          <p:nvPr/>
        </p:nvPicPr>
        <p:blipFill>
          <a:blip r:embed="rId8" cstate="print">
            <a:extLst>
              <a:ext uri="{BEBA8EAE-BF5A-486C-A8C5-ECC9F3942E4B}">
                <a14:imgProps xmlns:a14="http://schemas.microsoft.com/office/drawing/2010/main">
                  <a14:imgLayer r:embed="rId9">
                    <a14:imgEffect>
                      <a14:backgroundRemoval t="250" b="100000" l="0" r="100000"/>
                    </a14:imgEffect>
                  </a14:imgLayer>
                </a14:imgProps>
              </a:ext>
              <a:ext uri="{28A0092B-C50C-407E-A947-70E740481C1C}">
                <a14:useLocalDpi xmlns:a14="http://schemas.microsoft.com/office/drawing/2010/main"/>
              </a:ext>
            </a:extLst>
          </a:blip>
          <a:stretch>
            <a:fillRect/>
          </a:stretch>
        </p:blipFill>
        <p:spPr>
          <a:xfrm>
            <a:off x="8192717" y="5944814"/>
            <a:ext cx="773486" cy="773486"/>
          </a:xfrm>
          <a:prstGeom prst="rect">
            <a:avLst/>
          </a:prstGeom>
        </p:spPr>
      </p:pic>
      <p:sp>
        <p:nvSpPr>
          <p:cNvPr id="11" name="TextBox 10"/>
          <p:cNvSpPr txBox="1"/>
          <p:nvPr/>
        </p:nvSpPr>
        <p:spPr>
          <a:xfrm>
            <a:off x="728133" y="4216400"/>
            <a:ext cx="7907867" cy="923330"/>
          </a:xfrm>
          <a:prstGeom prst="rect">
            <a:avLst/>
          </a:prstGeom>
          <a:noFill/>
        </p:spPr>
        <p:txBody>
          <a:bodyPr wrap="square" rtlCol="0">
            <a:spAutoFit/>
          </a:bodyPr>
          <a:lstStyle/>
          <a:p>
            <a:pPr algn="ctr"/>
            <a:r>
              <a:rPr lang="en-US" sz="5400" b="1" dirty="0" smtClean="0">
                <a:solidFill>
                  <a:srgbClr val="B7DEE8"/>
                </a:solidFill>
              </a:rPr>
              <a:t>TIPS for Success</a:t>
            </a:r>
            <a:endParaRPr lang="en-US" sz="5400" b="1" dirty="0">
              <a:solidFill>
                <a:srgbClr val="B7DEE8"/>
              </a:solidFill>
            </a:endParaRPr>
          </a:p>
        </p:txBody>
      </p:sp>
    </p:spTree>
    <p:extLst>
      <p:ext uri="{BB962C8B-B14F-4D97-AF65-F5344CB8AC3E}">
        <p14:creationId xmlns:p14="http://schemas.microsoft.com/office/powerpoint/2010/main" val="279276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321738" y="237862"/>
            <a:ext cx="1642534" cy="707886"/>
          </a:xfrm>
          <a:prstGeom prst="rect">
            <a:avLst/>
          </a:prstGeom>
          <a:noFill/>
        </p:spPr>
        <p:txBody>
          <a:bodyPr wrap="square" rtlCol="0">
            <a:spAutoFit/>
          </a:bodyPr>
          <a:lstStyle/>
          <a:p>
            <a:r>
              <a:rPr lang="en-US" sz="4000" b="1" dirty="0" smtClean="0">
                <a:solidFill>
                  <a:schemeClr val="bg1"/>
                </a:solidFill>
              </a:rPr>
              <a:t>Tip #1</a:t>
            </a:r>
            <a:endParaRPr lang="en-US" sz="4000" b="1" dirty="0">
              <a:solidFill>
                <a:schemeClr val="bg1"/>
              </a:solidFill>
            </a:endParaRPr>
          </a:p>
        </p:txBody>
      </p:sp>
      <p:sp>
        <p:nvSpPr>
          <p:cNvPr id="5" name="TextBox 4"/>
          <p:cNvSpPr txBox="1"/>
          <p:nvPr/>
        </p:nvSpPr>
        <p:spPr>
          <a:xfrm>
            <a:off x="778932" y="152399"/>
            <a:ext cx="8365067" cy="707886"/>
          </a:xfrm>
          <a:prstGeom prst="rect">
            <a:avLst/>
          </a:prstGeom>
          <a:noFill/>
        </p:spPr>
        <p:txBody>
          <a:bodyPr wrap="square" rtlCol="0">
            <a:spAutoFit/>
          </a:bodyPr>
          <a:lstStyle/>
          <a:p>
            <a:pPr algn="ctr"/>
            <a:r>
              <a:rPr lang="en-US" sz="4000" b="1" dirty="0" smtClean="0">
                <a:solidFill>
                  <a:srgbClr val="FFC000"/>
                </a:solidFill>
              </a:rPr>
              <a:t>Seeking Scholarships</a:t>
            </a:r>
          </a:p>
        </p:txBody>
      </p:sp>
      <p:sp>
        <p:nvSpPr>
          <p:cNvPr id="6" name="Rectangle 5"/>
          <p:cNvSpPr/>
          <p:nvPr/>
        </p:nvSpPr>
        <p:spPr>
          <a:xfrm>
            <a:off x="2243134" y="973683"/>
            <a:ext cx="6766293" cy="4857741"/>
          </a:xfrm>
          <a:prstGeom prst="rect">
            <a:avLst/>
          </a:prstGeom>
        </p:spPr>
        <p:txBody>
          <a:bodyPr wrap="square" anchor="t">
            <a:spAutoFit/>
          </a:bodyPr>
          <a:lstStyle/>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2800" b="1" dirty="0">
                <a:solidFill>
                  <a:schemeClr val="bg1"/>
                </a:solidFill>
              </a:rPr>
              <a:t>High </a:t>
            </a:r>
            <a:r>
              <a:rPr lang="en-US" sz="2800" b="1" dirty="0" smtClean="0">
                <a:solidFill>
                  <a:schemeClr val="bg1"/>
                </a:solidFill>
              </a:rPr>
              <a:t>School College/Career Center</a:t>
            </a:r>
            <a:endParaRPr lang="en-US" sz="2800" b="1" dirty="0">
              <a:solidFill>
                <a:schemeClr val="bg1"/>
              </a:solidFill>
            </a:endParaRPr>
          </a:p>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2800" b="1" dirty="0">
                <a:solidFill>
                  <a:schemeClr val="bg1"/>
                </a:solidFill>
              </a:rPr>
              <a:t>Colleges (including depts.)</a:t>
            </a:r>
          </a:p>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2800" b="1" dirty="0" smtClean="0">
                <a:solidFill>
                  <a:schemeClr val="bg1"/>
                </a:solidFill>
              </a:rPr>
              <a:t>OSAC Scholarship Application</a:t>
            </a:r>
            <a:endParaRPr lang="en-US" sz="2800" b="1" dirty="0">
              <a:solidFill>
                <a:schemeClr val="bg1"/>
              </a:solidFill>
            </a:endParaRPr>
          </a:p>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2800" b="1" dirty="0" smtClean="0">
                <a:solidFill>
                  <a:schemeClr val="bg1"/>
                </a:solidFill>
              </a:rPr>
              <a:t>Local Search:  </a:t>
            </a:r>
            <a:r>
              <a:rPr lang="en-US" sz="2800" dirty="0" smtClean="0">
                <a:solidFill>
                  <a:schemeClr val="bg1"/>
                </a:solidFill>
              </a:rPr>
              <a:t>Student/Parent Employers; Member/Civic Organizations; Foundations</a:t>
            </a:r>
          </a:p>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2800" b="1" dirty="0" smtClean="0">
                <a:solidFill>
                  <a:schemeClr val="bg1"/>
                </a:solidFill>
              </a:rPr>
              <a:t>National Search: </a:t>
            </a:r>
            <a:r>
              <a:rPr lang="en-US" sz="2800" dirty="0" smtClean="0">
                <a:solidFill>
                  <a:schemeClr val="bg1"/>
                </a:solidFill>
              </a:rPr>
              <a:t>Gates </a:t>
            </a:r>
            <a:r>
              <a:rPr lang="en-US" sz="2800" dirty="0">
                <a:solidFill>
                  <a:schemeClr val="bg1"/>
                </a:solidFill>
              </a:rPr>
              <a:t>Millennium Scholarship Program, Coca-Cola, Duck </a:t>
            </a:r>
            <a:r>
              <a:rPr lang="en-US" sz="2800" dirty="0" smtClean="0">
                <a:solidFill>
                  <a:schemeClr val="bg1"/>
                </a:solidFill>
              </a:rPr>
              <a:t>Tape and national </a:t>
            </a:r>
            <a:r>
              <a:rPr lang="en-US" sz="2800" dirty="0">
                <a:solidFill>
                  <a:schemeClr val="bg1"/>
                </a:solidFill>
              </a:rPr>
              <a:t>scholarship search </a:t>
            </a:r>
            <a:r>
              <a:rPr lang="en-US" sz="2800" dirty="0" smtClean="0">
                <a:solidFill>
                  <a:schemeClr val="bg1"/>
                </a:solidFill>
              </a:rPr>
              <a:t>engines</a:t>
            </a:r>
          </a:p>
        </p:txBody>
      </p:sp>
      <p:sp>
        <p:nvSpPr>
          <p:cNvPr id="8" name="Rectangle 7"/>
          <p:cNvSpPr/>
          <p:nvPr/>
        </p:nvSpPr>
        <p:spPr>
          <a:xfrm>
            <a:off x="-16042" y="5334000"/>
            <a:ext cx="9144000" cy="1144929"/>
          </a:xfrm>
          <a:prstGeom prst="rect">
            <a:avLst/>
          </a:prstGeom>
        </p:spPr>
        <p:txBody>
          <a:bodyPr wrap="square">
            <a:spAutoFit/>
          </a:bodyPr>
          <a:lstStyle/>
          <a:p>
            <a:pPr lvl="1" algn="ctr">
              <a:lnSpc>
                <a:spcPct val="90000"/>
              </a:lnSpc>
              <a:buClr>
                <a:schemeClr val="tx2"/>
              </a:buClr>
              <a:buSzPct val="90000"/>
              <a:buFont typeface="Arial" pitchFamily="34" charset="0"/>
              <a:buNone/>
            </a:pPr>
            <a:endParaRPr lang="en-US" sz="2400" b="1" dirty="0" smtClean="0">
              <a:solidFill>
                <a:srgbClr val="DD0000"/>
              </a:solidFill>
              <a:latin typeface="Times New Roman" pitchFamily="18" charset="0"/>
            </a:endParaRPr>
          </a:p>
          <a:p>
            <a:pPr lvl="1" algn="ctr">
              <a:lnSpc>
                <a:spcPct val="90000"/>
              </a:lnSpc>
              <a:buClr>
                <a:schemeClr val="tx2"/>
              </a:buClr>
              <a:buSzPct val="90000"/>
              <a:buFont typeface="Arial" pitchFamily="34" charset="0"/>
              <a:buNone/>
            </a:pPr>
            <a:endParaRPr lang="en-US" sz="2400" b="1" dirty="0">
              <a:solidFill>
                <a:srgbClr val="DD0000"/>
              </a:solidFill>
              <a:latin typeface="Times New Roman" pitchFamily="18" charset="0"/>
            </a:endParaRPr>
          </a:p>
          <a:p>
            <a:pPr lvl="1" algn="ctr">
              <a:lnSpc>
                <a:spcPct val="90000"/>
              </a:lnSpc>
              <a:buClr>
                <a:schemeClr val="tx2"/>
              </a:buClr>
              <a:buSzPct val="90000"/>
              <a:buFont typeface="Arial" pitchFamily="34" charset="0"/>
              <a:buNone/>
            </a:pPr>
            <a:r>
              <a:rPr lang="en-US" sz="2800" b="1" dirty="0" smtClean="0">
                <a:solidFill>
                  <a:srgbClr val="FFFFFF"/>
                </a:solidFill>
                <a:latin typeface="Times New Roman" pitchFamily="18" charset="0"/>
              </a:rPr>
              <a:t>Do not pay for search tools – use the FREE ones!</a:t>
            </a:r>
          </a:p>
        </p:txBody>
      </p:sp>
      <p:pic>
        <p:nvPicPr>
          <p:cNvPr id="10" name="Picture 2" descr="C:\Users\Clark_s\AppData\Local\Microsoft\Windows\Temporary Internet Files\Content.IE5\EEAQ71FO\MC900433829[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32" y="1354667"/>
            <a:ext cx="2302933"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41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321738" y="237862"/>
            <a:ext cx="1642534" cy="707886"/>
          </a:xfrm>
          <a:prstGeom prst="rect">
            <a:avLst/>
          </a:prstGeom>
          <a:noFill/>
        </p:spPr>
        <p:txBody>
          <a:bodyPr wrap="square" rtlCol="0">
            <a:spAutoFit/>
          </a:bodyPr>
          <a:lstStyle/>
          <a:p>
            <a:r>
              <a:rPr lang="en-US" sz="4000" b="1" dirty="0" smtClean="0">
                <a:solidFill>
                  <a:schemeClr val="bg1"/>
                </a:solidFill>
              </a:rPr>
              <a:t>Tip #2</a:t>
            </a:r>
            <a:endParaRPr lang="en-US" sz="4000" b="1" dirty="0">
              <a:solidFill>
                <a:schemeClr val="bg1"/>
              </a:solidFill>
            </a:endParaRPr>
          </a:p>
        </p:txBody>
      </p:sp>
      <p:sp>
        <p:nvSpPr>
          <p:cNvPr id="5" name="TextBox 4"/>
          <p:cNvSpPr txBox="1"/>
          <p:nvPr/>
        </p:nvSpPr>
        <p:spPr>
          <a:xfrm>
            <a:off x="1253068" y="152399"/>
            <a:ext cx="7890932" cy="707886"/>
          </a:xfrm>
          <a:prstGeom prst="rect">
            <a:avLst/>
          </a:prstGeom>
          <a:noFill/>
        </p:spPr>
        <p:txBody>
          <a:bodyPr wrap="square" rtlCol="0">
            <a:spAutoFit/>
          </a:bodyPr>
          <a:lstStyle/>
          <a:p>
            <a:pPr algn="ctr"/>
            <a:r>
              <a:rPr lang="en-US" sz="4000" b="1" dirty="0" smtClean="0">
                <a:solidFill>
                  <a:srgbClr val="FFC000"/>
                </a:solidFill>
              </a:rPr>
              <a:t>Scholarship Search Engines</a:t>
            </a:r>
          </a:p>
        </p:txBody>
      </p:sp>
      <p:sp>
        <p:nvSpPr>
          <p:cNvPr id="13" name="Rectangle 12"/>
          <p:cNvSpPr/>
          <p:nvPr/>
        </p:nvSpPr>
        <p:spPr>
          <a:xfrm>
            <a:off x="474135" y="1295397"/>
            <a:ext cx="7179734" cy="4894673"/>
          </a:xfrm>
          <a:prstGeom prst="rect">
            <a:avLst/>
          </a:prstGeom>
        </p:spPr>
        <p:txBody>
          <a:bodyPr wrap="square" anchor="t">
            <a:spAutoFit/>
          </a:bodyPr>
          <a:lstStyle/>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3200" b="1" dirty="0" smtClean="0">
                <a:solidFill>
                  <a:schemeClr val="bg1"/>
                </a:solidFill>
              </a:rPr>
              <a:t>OSAC</a:t>
            </a:r>
            <a:r>
              <a:rPr lang="en-US" sz="3200" dirty="0" smtClean="0">
                <a:solidFill>
                  <a:schemeClr val="bg1"/>
                </a:solidFill>
              </a:rPr>
              <a:t> – www.OregonStudentAid.gov</a:t>
            </a:r>
            <a:endParaRPr lang="en-US" sz="2800" dirty="0" smtClean="0">
              <a:solidFill>
                <a:schemeClr val="bg1"/>
              </a:solidFill>
            </a:endParaRPr>
          </a:p>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3200" b="1" dirty="0" smtClean="0">
                <a:solidFill>
                  <a:schemeClr val="bg1"/>
                </a:solidFill>
              </a:rPr>
              <a:t>College Board </a:t>
            </a:r>
            <a:r>
              <a:rPr lang="en-US" sz="3200" dirty="0" smtClean="0">
                <a:solidFill>
                  <a:schemeClr val="bg1"/>
                </a:solidFill>
              </a:rPr>
              <a:t>– www.bigfuture.collegeboard.org</a:t>
            </a:r>
            <a:endParaRPr lang="en-US" sz="2800" dirty="0" smtClean="0">
              <a:solidFill>
                <a:schemeClr val="bg1"/>
              </a:solidFill>
            </a:endParaRPr>
          </a:p>
          <a:p>
            <a:pPr marL="457200" indent="-457200">
              <a:lnSpc>
                <a:spcPct val="90000"/>
              </a:lnSpc>
              <a:spcBef>
                <a:spcPct val="20000"/>
              </a:spcBef>
              <a:spcAft>
                <a:spcPts val="1800"/>
              </a:spcAft>
              <a:buClr>
                <a:srgbClr val="FFC61E"/>
              </a:buClr>
              <a:buSzPct val="125000"/>
              <a:buFont typeface="Wingdings" panose="05000000000000000000" pitchFamily="2" charset="2"/>
              <a:buChar char="§"/>
            </a:pPr>
            <a:r>
              <a:rPr lang="en-US" sz="3200" b="1" dirty="0" smtClean="0">
                <a:solidFill>
                  <a:schemeClr val="bg1"/>
                </a:solidFill>
              </a:rPr>
              <a:t>Career Information Systems (CIS) </a:t>
            </a:r>
            <a:r>
              <a:rPr lang="en-US" sz="3200" dirty="0" smtClean="0">
                <a:solidFill>
                  <a:schemeClr val="bg1"/>
                </a:solidFill>
              </a:rPr>
              <a:t>– www.oregoncis.uoregon.edu</a:t>
            </a:r>
          </a:p>
          <a:p>
            <a:pPr lvl="1" indent="-457200">
              <a:lnSpc>
                <a:spcPct val="90000"/>
              </a:lnSpc>
              <a:spcBef>
                <a:spcPct val="20000"/>
              </a:spcBef>
              <a:spcAft>
                <a:spcPts val="1800"/>
              </a:spcAft>
              <a:buClr>
                <a:srgbClr val="FFC61E"/>
              </a:buClr>
              <a:buSzPct val="125000"/>
              <a:buFont typeface="Wingdings" panose="05000000000000000000" pitchFamily="2" charset="2"/>
              <a:buChar char="§"/>
            </a:pPr>
            <a:r>
              <a:rPr lang="en-US" sz="3200" dirty="0">
                <a:solidFill>
                  <a:schemeClr val="bg1"/>
                </a:solidFill>
              </a:rPr>
              <a:t>Report scams to </a:t>
            </a:r>
            <a:r>
              <a:rPr lang="en-US" sz="3200" dirty="0" smtClean="0">
                <a:solidFill>
                  <a:schemeClr val="bg1"/>
                </a:solidFill>
              </a:rPr>
              <a:t>the </a:t>
            </a:r>
            <a:r>
              <a:rPr lang="en-US" sz="3200" b="1" dirty="0" smtClean="0">
                <a:solidFill>
                  <a:schemeClr val="bg1"/>
                </a:solidFill>
              </a:rPr>
              <a:t>Federal </a:t>
            </a:r>
            <a:r>
              <a:rPr lang="en-US" sz="3200" b="1" dirty="0">
                <a:solidFill>
                  <a:schemeClr val="bg1"/>
                </a:solidFill>
              </a:rPr>
              <a:t>Trade </a:t>
            </a:r>
            <a:r>
              <a:rPr lang="en-US" sz="3200" b="1" dirty="0" smtClean="0">
                <a:solidFill>
                  <a:schemeClr val="bg1"/>
                </a:solidFill>
              </a:rPr>
              <a:t>Commission </a:t>
            </a:r>
            <a:r>
              <a:rPr lang="en-US" sz="3200" dirty="0" smtClean="0">
                <a:solidFill>
                  <a:schemeClr val="bg1"/>
                </a:solidFill>
              </a:rPr>
              <a:t>– www.ftc.gov </a:t>
            </a:r>
            <a:endParaRPr lang="en-US" sz="3200" dirty="0">
              <a:solidFill>
                <a:schemeClr val="bg1"/>
              </a:solidFill>
            </a:endParaRPr>
          </a:p>
          <a:p>
            <a:pPr marL="457200" indent="-457200">
              <a:lnSpc>
                <a:spcPct val="90000"/>
              </a:lnSpc>
              <a:spcBef>
                <a:spcPct val="20000"/>
              </a:spcBef>
              <a:spcAft>
                <a:spcPts val="1800"/>
              </a:spcAft>
              <a:buClr>
                <a:srgbClr val="FFC61E"/>
              </a:buClr>
              <a:buSzPct val="125000"/>
              <a:buFont typeface="Wingdings" panose="05000000000000000000" pitchFamily="2" charset="2"/>
              <a:buChar char="§"/>
            </a:pPr>
            <a:endParaRPr lang="en-US" sz="2800" dirty="0" smtClean="0"/>
          </a:p>
        </p:txBody>
      </p:sp>
      <p:pic>
        <p:nvPicPr>
          <p:cNvPr id="14" name="Picture 2" descr="C:\Users\Clark_s\AppData\Local\Microsoft\Windows\Temporary Internet Files\Content.IE5\EEAQ71FO\MC900433829[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5930224">
            <a:off x="7060264" y="3953939"/>
            <a:ext cx="2008113" cy="2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97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321738" y="237862"/>
            <a:ext cx="1642534" cy="707886"/>
          </a:xfrm>
          <a:prstGeom prst="rect">
            <a:avLst/>
          </a:prstGeom>
          <a:noFill/>
        </p:spPr>
        <p:txBody>
          <a:bodyPr wrap="square" rtlCol="0">
            <a:spAutoFit/>
          </a:bodyPr>
          <a:lstStyle/>
          <a:p>
            <a:r>
              <a:rPr lang="en-US" sz="4000" b="1" dirty="0" smtClean="0">
                <a:solidFill>
                  <a:schemeClr val="bg1"/>
                </a:solidFill>
              </a:rPr>
              <a:t>Tip #3</a:t>
            </a:r>
            <a:endParaRPr lang="en-US" sz="4000" b="1" dirty="0">
              <a:solidFill>
                <a:schemeClr val="bg1"/>
              </a:solidFill>
            </a:endParaRPr>
          </a:p>
        </p:txBody>
      </p:sp>
      <p:sp>
        <p:nvSpPr>
          <p:cNvPr id="5" name="TextBox 4"/>
          <p:cNvSpPr txBox="1"/>
          <p:nvPr/>
        </p:nvSpPr>
        <p:spPr>
          <a:xfrm>
            <a:off x="1253068" y="152399"/>
            <a:ext cx="7890932" cy="1323439"/>
          </a:xfrm>
          <a:prstGeom prst="rect">
            <a:avLst/>
          </a:prstGeom>
          <a:noFill/>
        </p:spPr>
        <p:txBody>
          <a:bodyPr wrap="square" rtlCol="0">
            <a:spAutoFit/>
          </a:bodyPr>
          <a:lstStyle/>
          <a:p>
            <a:pPr algn="ctr"/>
            <a:r>
              <a:rPr lang="en-US" sz="4000" b="1" dirty="0" smtClean="0">
                <a:solidFill>
                  <a:srgbClr val="FFC000"/>
                </a:solidFill>
              </a:rPr>
              <a:t>What Selection Committees Consider</a:t>
            </a:r>
          </a:p>
        </p:txBody>
      </p:sp>
      <p:sp>
        <p:nvSpPr>
          <p:cNvPr id="8" name="Rectangle 7"/>
          <p:cNvSpPr/>
          <p:nvPr/>
        </p:nvSpPr>
        <p:spPr>
          <a:xfrm>
            <a:off x="558800" y="1680411"/>
            <a:ext cx="8585200" cy="4217565"/>
          </a:xfrm>
          <a:prstGeom prst="rect">
            <a:avLst/>
          </a:prstGeom>
        </p:spPr>
        <p:txBody>
          <a:bodyPr wrap="square" anchor="t">
            <a:spAutoFit/>
          </a:bodyPr>
          <a:lstStyle/>
          <a:p>
            <a:pPr>
              <a:lnSpc>
                <a:spcPct val="90000"/>
              </a:lnSpc>
              <a:spcBef>
                <a:spcPct val="20000"/>
              </a:spcBef>
              <a:buClr>
                <a:schemeClr val="accent2"/>
              </a:buClr>
            </a:pPr>
            <a:r>
              <a:rPr lang="en-US" sz="3200" b="1" dirty="0" smtClean="0">
                <a:solidFill>
                  <a:srgbClr val="FFC000"/>
                </a:solidFill>
              </a:rPr>
              <a:t>Academics</a:t>
            </a:r>
          </a:p>
          <a:p>
            <a:pPr marL="800100" lvl="1" indent="-342900">
              <a:lnSpc>
                <a:spcPct val="90000"/>
              </a:lnSpc>
              <a:spcBef>
                <a:spcPct val="20000"/>
              </a:spcBef>
              <a:spcAft>
                <a:spcPts val="1200"/>
              </a:spcAft>
              <a:buClr>
                <a:srgbClr val="FFC61E"/>
              </a:buClr>
              <a:buSzPct val="125000"/>
              <a:buFont typeface="Wingdings" panose="05000000000000000000" pitchFamily="2" charset="2"/>
              <a:buChar char="§"/>
            </a:pPr>
            <a:r>
              <a:rPr lang="en-US" sz="2800" dirty="0" smtClean="0">
                <a:solidFill>
                  <a:srgbClr val="FFFFFF"/>
                </a:solidFill>
              </a:rPr>
              <a:t>GPA, course rigor, transcripts, and test scores</a:t>
            </a:r>
          </a:p>
          <a:p>
            <a:pPr>
              <a:lnSpc>
                <a:spcPct val="90000"/>
              </a:lnSpc>
              <a:spcBef>
                <a:spcPct val="20000"/>
              </a:spcBef>
              <a:buClr>
                <a:schemeClr val="accent2"/>
              </a:buClr>
            </a:pPr>
            <a:r>
              <a:rPr lang="en-US" sz="3200" b="1" dirty="0" smtClean="0">
                <a:solidFill>
                  <a:srgbClr val="FFC000"/>
                </a:solidFill>
              </a:rPr>
              <a:t>Outside the Classroom</a:t>
            </a:r>
          </a:p>
          <a:p>
            <a:pPr marL="800100" lvl="1" indent="-342900">
              <a:lnSpc>
                <a:spcPct val="90000"/>
              </a:lnSpc>
              <a:spcBef>
                <a:spcPct val="20000"/>
              </a:spcBef>
              <a:spcAft>
                <a:spcPts val="1200"/>
              </a:spcAft>
              <a:buClr>
                <a:srgbClr val="FFC61E"/>
              </a:buClr>
              <a:buSzPct val="125000"/>
              <a:buFont typeface="Wingdings" panose="05000000000000000000" pitchFamily="2" charset="2"/>
              <a:buChar char="§"/>
            </a:pPr>
            <a:r>
              <a:rPr lang="en-US" sz="2800" dirty="0" smtClean="0">
                <a:solidFill>
                  <a:srgbClr val="FFFFFF"/>
                </a:solidFill>
              </a:rPr>
              <a:t>Volunteer activities, leadership, work, etc.</a:t>
            </a:r>
          </a:p>
          <a:p>
            <a:pPr>
              <a:lnSpc>
                <a:spcPct val="90000"/>
              </a:lnSpc>
              <a:spcBef>
                <a:spcPct val="20000"/>
              </a:spcBef>
              <a:buClr>
                <a:schemeClr val="accent2"/>
              </a:buClr>
            </a:pPr>
            <a:r>
              <a:rPr lang="en-US" sz="3200" b="1" dirty="0" smtClean="0">
                <a:solidFill>
                  <a:srgbClr val="FFC000"/>
                </a:solidFill>
              </a:rPr>
              <a:t>Life Experiences</a:t>
            </a:r>
          </a:p>
          <a:p>
            <a:pPr marL="800100" lvl="1" indent="-342900">
              <a:lnSpc>
                <a:spcPct val="90000"/>
              </a:lnSpc>
              <a:spcBef>
                <a:spcPct val="20000"/>
              </a:spcBef>
              <a:buClr>
                <a:srgbClr val="FFC61E"/>
              </a:buClr>
              <a:buSzPct val="125000"/>
              <a:buFont typeface="Wingdings" panose="05000000000000000000" pitchFamily="2" charset="2"/>
              <a:buChar char="§"/>
            </a:pPr>
            <a:r>
              <a:rPr lang="en-US" sz="2800" dirty="0" smtClean="0">
                <a:solidFill>
                  <a:srgbClr val="FFFFFF"/>
                </a:solidFill>
              </a:rPr>
              <a:t>Serving your community, helping your family</a:t>
            </a:r>
          </a:p>
          <a:p>
            <a:pPr marL="800100" lvl="1" indent="-342900">
              <a:lnSpc>
                <a:spcPct val="90000"/>
              </a:lnSpc>
              <a:spcBef>
                <a:spcPct val="20000"/>
              </a:spcBef>
              <a:buClr>
                <a:srgbClr val="FFC61E"/>
              </a:buClr>
              <a:buSzPct val="125000"/>
              <a:buFont typeface="Wingdings" panose="05000000000000000000" pitchFamily="2" charset="2"/>
              <a:buChar char="§"/>
            </a:pPr>
            <a:r>
              <a:rPr lang="en-US" sz="2800" dirty="0" smtClean="0">
                <a:solidFill>
                  <a:srgbClr val="FFFFFF"/>
                </a:solidFill>
              </a:rPr>
              <a:t>Tell your unique story using your four Personal </a:t>
            </a:r>
            <a:r>
              <a:rPr lang="en-US" sz="2800" dirty="0">
                <a:solidFill>
                  <a:srgbClr val="FFFFFF"/>
                </a:solidFill>
              </a:rPr>
              <a:t>S</a:t>
            </a:r>
            <a:r>
              <a:rPr lang="en-US" sz="2800" dirty="0" smtClean="0">
                <a:solidFill>
                  <a:srgbClr val="FFFFFF"/>
                </a:solidFill>
              </a:rPr>
              <a:t>tatements, Activities Chart, and transcript</a:t>
            </a:r>
          </a:p>
        </p:txBody>
      </p:sp>
    </p:spTree>
    <p:extLst>
      <p:ext uri="{BB962C8B-B14F-4D97-AF65-F5344CB8AC3E}">
        <p14:creationId xmlns:p14="http://schemas.microsoft.com/office/powerpoint/2010/main" val="2703338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321738" y="237862"/>
            <a:ext cx="1642534" cy="707886"/>
          </a:xfrm>
          <a:prstGeom prst="rect">
            <a:avLst/>
          </a:prstGeom>
          <a:noFill/>
        </p:spPr>
        <p:txBody>
          <a:bodyPr wrap="square" rtlCol="0">
            <a:spAutoFit/>
          </a:bodyPr>
          <a:lstStyle/>
          <a:p>
            <a:r>
              <a:rPr lang="en-US" sz="4000" b="1" dirty="0" smtClean="0">
                <a:solidFill>
                  <a:schemeClr val="bg1"/>
                </a:solidFill>
              </a:rPr>
              <a:t>Tip #4</a:t>
            </a:r>
            <a:endParaRPr lang="en-US" sz="4000" b="1" dirty="0">
              <a:solidFill>
                <a:schemeClr val="bg1"/>
              </a:solidFill>
            </a:endParaRPr>
          </a:p>
        </p:txBody>
      </p:sp>
      <p:sp>
        <p:nvSpPr>
          <p:cNvPr id="5" name="TextBox 4"/>
          <p:cNvSpPr txBox="1"/>
          <p:nvPr/>
        </p:nvSpPr>
        <p:spPr>
          <a:xfrm>
            <a:off x="1253068" y="152399"/>
            <a:ext cx="7890932" cy="1323439"/>
          </a:xfrm>
          <a:prstGeom prst="rect">
            <a:avLst/>
          </a:prstGeom>
          <a:noFill/>
        </p:spPr>
        <p:txBody>
          <a:bodyPr wrap="square" rtlCol="0">
            <a:spAutoFit/>
          </a:bodyPr>
          <a:lstStyle/>
          <a:p>
            <a:pPr algn="ctr"/>
            <a:r>
              <a:rPr lang="en-US" sz="4000" b="1" dirty="0" smtClean="0">
                <a:solidFill>
                  <a:srgbClr val="FFC000"/>
                </a:solidFill>
              </a:rPr>
              <a:t>Writing Essays or </a:t>
            </a:r>
          </a:p>
          <a:p>
            <a:pPr algn="ctr"/>
            <a:r>
              <a:rPr lang="en-US" sz="4000" b="1" dirty="0" smtClean="0">
                <a:solidFill>
                  <a:srgbClr val="FFC000"/>
                </a:solidFill>
              </a:rPr>
              <a:t>Personal Statements</a:t>
            </a:r>
          </a:p>
        </p:txBody>
      </p:sp>
      <p:pic>
        <p:nvPicPr>
          <p:cNvPr id="6" name="Picture 2" descr="C:\Users\Clark_s\AppData\Local\Microsoft\Windows\Temporary Internet Files\Content.IE5\RSLC11FR\MP900442431[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9686" y="1628799"/>
            <a:ext cx="1510579" cy="2265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676399" y="898975"/>
            <a:ext cx="7467599" cy="5548185"/>
          </a:xfrm>
          <a:prstGeom prst="rect">
            <a:avLst/>
          </a:prstGeom>
        </p:spPr>
        <p:txBody>
          <a:bodyPr wrap="square" anchor="t">
            <a:spAutoFit/>
          </a:bodyPr>
          <a:lstStyle/>
          <a:p>
            <a:pPr lvl="1">
              <a:lnSpc>
                <a:spcPct val="90000"/>
              </a:lnSpc>
              <a:spcBef>
                <a:spcPct val="20000"/>
              </a:spcBef>
              <a:spcAft>
                <a:spcPts val="1200"/>
              </a:spcAft>
              <a:buClr>
                <a:srgbClr val="FFC61E"/>
              </a:buClr>
              <a:buSzPct val="125000"/>
            </a:pPr>
            <a:endParaRPr lang="en-US" sz="2800" dirty="0" smtClean="0"/>
          </a:p>
          <a:p>
            <a:pPr marL="693738" lvl="1" indent="-457200">
              <a:lnSpc>
                <a:spcPct val="90000"/>
              </a:lnSpc>
              <a:spcBef>
                <a:spcPct val="20000"/>
              </a:spcBef>
              <a:spcAft>
                <a:spcPts val="1200"/>
              </a:spcAft>
              <a:buClr>
                <a:srgbClr val="FFC61E"/>
              </a:buClr>
              <a:buSzPct val="125000"/>
              <a:buFont typeface="Wingdings" panose="05000000000000000000" pitchFamily="2" charset="2"/>
              <a:buChar char="§"/>
            </a:pPr>
            <a:r>
              <a:rPr lang="en-US" sz="3200" dirty="0" smtClean="0">
                <a:solidFill>
                  <a:schemeClr val="bg1"/>
                </a:solidFill>
              </a:rPr>
              <a:t>Answer the question</a:t>
            </a:r>
            <a:endParaRPr lang="en-US" sz="2800" dirty="0" smtClean="0">
              <a:solidFill>
                <a:schemeClr val="bg1"/>
              </a:solidFill>
            </a:endParaRPr>
          </a:p>
          <a:p>
            <a:pPr marL="693738" lvl="1" indent="-457200">
              <a:lnSpc>
                <a:spcPct val="90000"/>
              </a:lnSpc>
              <a:spcBef>
                <a:spcPct val="20000"/>
              </a:spcBef>
              <a:spcAft>
                <a:spcPts val="1200"/>
              </a:spcAft>
              <a:buClr>
                <a:srgbClr val="FFC61E"/>
              </a:buClr>
              <a:buSzPct val="125000"/>
              <a:buFont typeface="Wingdings" panose="05000000000000000000" pitchFamily="2" charset="2"/>
              <a:buChar char="§"/>
            </a:pPr>
            <a:r>
              <a:rPr lang="en-US" sz="3200" dirty="0" smtClean="0">
                <a:solidFill>
                  <a:schemeClr val="bg1"/>
                </a:solidFill>
              </a:rPr>
              <a:t>Consider the reader</a:t>
            </a:r>
          </a:p>
          <a:p>
            <a:pPr marL="693738" lvl="1" indent="-457200">
              <a:lnSpc>
                <a:spcPct val="90000"/>
              </a:lnSpc>
              <a:spcBef>
                <a:spcPct val="20000"/>
              </a:spcBef>
              <a:spcAft>
                <a:spcPts val="1200"/>
              </a:spcAft>
              <a:buClr>
                <a:srgbClr val="FFC61E"/>
              </a:buClr>
              <a:buSzPct val="125000"/>
              <a:buFont typeface="Wingdings" panose="05000000000000000000" pitchFamily="2" charset="2"/>
              <a:buChar char="§"/>
            </a:pPr>
            <a:r>
              <a:rPr lang="en-US" sz="3200" dirty="0" smtClean="0">
                <a:solidFill>
                  <a:schemeClr val="bg1"/>
                </a:solidFill>
              </a:rPr>
              <a:t>Don’t repeat information (like your GPA)</a:t>
            </a:r>
          </a:p>
          <a:p>
            <a:pPr marL="693738" lvl="1" indent="-457200">
              <a:lnSpc>
                <a:spcPct val="90000"/>
              </a:lnSpc>
              <a:spcBef>
                <a:spcPct val="20000"/>
              </a:spcBef>
              <a:spcAft>
                <a:spcPts val="1200"/>
              </a:spcAft>
              <a:buClr>
                <a:srgbClr val="FFC61E"/>
              </a:buClr>
              <a:buSzPct val="125000"/>
              <a:buFont typeface="Wingdings" panose="05000000000000000000" pitchFamily="2" charset="2"/>
              <a:buChar char="§"/>
            </a:pPr>
            <a:r>
              <a:rPr lang="en-US" sz="3200" dirty="0" smtClean="0">
                <a:solidFill>
                  <a:schemeClr val="bg1"/>
                </a:solidFill>
              </a:rPr>
              <a:t>Be original, creative, and honest</a:t>
            </a:r>
          </a:p>
          <a:p>
            <a:pPr marL="693738" lvl="1" indent="-457200">
              <a:lnSpc>
                <a:spcPct val="90000"/>
              </a:lnSpc>
              <a:spcBef>
                <a:spcPct val="20000"/>
              </a:spcBef>
              <a:spcAft>
                <a:spcPts val="1200"/>
              </a:spcAft>
              <a:buClr>
                <a:srgbClr val="FFC61E"/>
              </a:buClr>
              <a:buSzPct val="125000"/>
              <a:buFont typeface="Wingdings" panose="05000000000000000000" pitchFamily="2" charset="2"/>
              <a:buChar char="§"/>
            </a:pPr>
            <a:r>
              <a:rPr lang="en-US" sz="3200" dirty="0" smtClean="0">
                <a:solidFill>
                  <a:schemeClr val="bg1"/>
                </a:solidFill>
              </a:rPr>
              <a:t>Be clear and purposeful about your academic and career goals</a:t>
            </a:r>
          </a:p>
          <a:p>
            <a:pPr marL="693738" lvl="1" indent="-457200">
              <a:lnSpc>
                <a:spcPct val="90000"/>
              </a:lnSpc>
              <a:spcBef>
                <a:spcPct val="20000"/>
              </a:spcBef>
              <a:spcAft>
                <a:spcPts val="1200"/>
              </a:spcAft>
              <a:buClr>
                <a:srgbClr val="FFC61E"/>
              </a:buClr>
              <a:buSzPct val="125000"/>
              <a:buFont typeface="Wingdings" panose="05000000000000000000" pitchFamily="2" charset="2"/>
              <a:buChar char="§"/>
            </a:pPr>
            <a:r>
              <a:rPr lang="en-US" sz="3200" dirty="0" smtClean="0">
                <a:solidFill>
                  <a:schemeClr val="bg1"/>
                </a:solidFill>
              </a:rPr>
              <a:t>Be careful about using too much humor</a:t>
            </a:r>
            <a:endParaRPr lang="en-US" sz="2800" dirty="0" smtClean="0">
              <a:solidFill>
                <a:schemeClr val="bg1"/>
              </a:solidFill>
            </a:endParaRPr>
          </a:p>
        </p:txBody>
      </p:sp>
    </p:spTree>
    <p:extLst>
      <p:ext uri="{BB962C8B-B14F-4D97-AF65-F5344CB8AC3E}">
        <p14:creationId xmlns:p14="http://schemas.microsoft.com/office/powerpoint/2010/main" val="10203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321738" y="237862"/>
            <a:ext cx="1642534" cy="707886"/>
          </a:xfrm>
          <a:prstGeom prst="rect">
            <a:avLst/>
          </a:prstGeom>
          <a:noFill/>
        </p:spPr>
        <p:txBody>
          <a:bodyPr wrap="square" rtlCol="0">
            <a:spAutoFit/>
          </a:bodyPr>
          <a:lstStyle/>
          <a:p>
            <a:r>
              <a:rPr lang="en-US" sz="4000" b="1" dirty="0" smtClean="0">
                <a:solidFill>
                  <a:schemeClr val="bg1"/>
                </a:solidFill>
              </a:rPr>
              <a:t>Tip #5</a:t>
            </a:r>
            <a:endParaRPr lang="en-US" sz="4000" b="1" dirty="0">
              <a:solidFill>
                <a:schemeClr val="bg1"/>
              </a:solidFill>
            </a:endParaRPr>
          </a:p>
        </p:txBody>
      </p:sp>
      <p:sp>
        <p:nvSpPr>
          <p:cNvPr id="5" name="TextBox 4"/>
          <p:cNvSpPr txBox="1"/>
          <p:nvPr/>
        </p:nvSpPr>
        <p:spPr>
          <a:xfrm>
            <a:off x="1253068" y="152399"/>
            <a:ext cx="7890932" cy="707886"/>
          </a:xfrm>
          <a:prstGeom prst="rect">
            <a:avLst/>
          </a:prstGeom>
          <a:noFill/>
        </p:spPr>
        <p:txBody>
          <a:bodyPr wrap="square" rtlCol="0">
            <a:spAutoFit/>
          </a:bodyPr>
          <a:lstStyle/>
          <a:p>
            <a:pPr algn="ctr"/>
            <a:r>
              <a:rPr lang="en-US" sz="4000" b="1" dirty="0" smtClean="0">
                <a:solidFill>
                  <a:srgbClr val="FFC000"/>
                </a:solidFill>
              </a:rPr>
              <a:t>Promote Yourself</a:t>
            </a:r>
          </a:p>
        </p:txBody>
      </p:sp>
      <p:sp>
        <p:nvSpPr>
          <p:cNvPr id="8" name="Rectangle 7"/>
          <p:cNvSpPr/>
          <p:nvPr/>
        </p:nvSpPr>
        <p:spPr>
          <a:xfrm>
            <a:off x="1295400" y="1143000"/>
            <a:ext cx="7620000" cy="4915192"/>
          </a:xfrm>
          <a:prstGeom prst="rect">
            <a:avLst/>
          </a:prstGeom>
        </p:spPr>
        <p:txBody>
          <a:bodyPr wrap="square" anchor="t">
            <a:spAutoFit/>
          </a:bodyPr>
          <a:lstStyle/>
          <a:p>
            <a:pPr marL="1371600" lvl="2"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In what ways are you unique?</a:t>
            </a:r>
          </a:p>
          <a:p>
            <a:pPr marL="1371600" lvl="2"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What are your leadership qualities?</a:t>
            </a:r>
            <a:endParaRPr lang="en-US" sz="3200" dirty="0" smtClean="0">
              <a:solidFill>
                <a:srgbClr val="FFFFFF"/>
              </a:solidFill>
            </a:endParaRPr>
          </a:p>
          <a:p>
            <a:pPr marL="1371600" lvl="2"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How do you take initiative?</a:t>
            </a:r>
          </a:p>
          <a:p>
            <a:pPr marL="1371600" lvl="2"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Any special recognition?</a:t>
            </a:r>
          </a:p>
          <a:p>
            <a:pPr marL="1371600" lvl="2"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Put YOU on paper</a:t>
            </a:r>
          </a:p>
          <a:p>
            <a:pPr marL="1371600" lvl="2"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Passion with a purpose</a:t>
            </a:r>
          </a:p>
        </p:txBody>
      </p:sp>
      <p:pic>
        <p:nvPicPr>
          <p:cNvPr id="2" name="Picture 1" descr="Screen Shot 2014-09-30 at 4.07.17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6481" y="1329263"/>
            <a:ext cx="1257497" cy="2484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4119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321738" y="237862"/>
            <a:ext cx="1642534" cy="707886"/>
          </a:xfrm>
          <a:prstGeom prst="rect">
            <a:avLst/>
          </a:prstGeom>
          <a:noFill/>
        </p:spPr>
        <p:txBody>
          <a:bodyPr wrap="square" rtlCol="0">
            <a:spAutoFit/>
          </a:bodyPr>
          <a:lstStyle/>
          <a:p>
            <a:r>
              <a:rPr lang="en-US" sz="4000" b="1" dirty="0" smtClean="0">
                <a:solidFill>
                  <a:schemeClr val="bg1"/>
                </a:solidFill>
              </a:rPr>
              <a:t>Tip #6</a:t>
            </a:r>
            <a:endParaRPr lang="en-US" sz="4000" b="1" dirty="0">
              <a:solidFill>
                <a:schemeClr val="bg1"/>
              </a:solidFill>
            </a:endParaRPr>
          </a:p>
        </p:txBody>
      </p:sp>
      <p:sp>
        <p:nvSpPr>
          <p:cNvPr id="5" name="TextBox 4"/>
          <p:cNvSpPr txBox="1"/>
          <p:nvPr/>
        </p:nvSpPr>
        <p:spPr>
          <a:xfrm>
            <a:off x="1253068" y="152399"/>
            <a:ext cx="7890932" cy="707886"/>
          </a:xfrm>
          <a:prstGeom prst="rect">
            <a:avLst/>
          </a:prstGeom>
          <a:noFill/>
        </p:spPr>
        <p:txBody>
          <a:bodyPr wrap="square" rtlCol="0">
            <a:spAutoFit/>
          </a:bodyPr>
          <a:lstStyle/>
          <a:p>
            <a:pPr algn="ctr"/>
            <a:r>
              <a:rPr lang="en-US" sz="4000" b="1" dirty="0" smtClean="0">
                <a:solidFill>
                  <a:srgbClr val="FFC000"/>
                </a:solidFill>
              </a:rPr>
              <a:t>Proofread and </a:t>
            </a:r>
            <a:r>
              <a:rPr lang="en-US" sz="4000" b="1" dirty="0">
                <a:solidFill>
                  <a:srgbClr val="FFC000"/>
                </a:solidFill>
              </a:rPr>
              <a:t>G</a:t>
            </a:r>
            <a:r>
              <a:rPr lang="en-US" sz="4000" b="1" dirty="0" smtClean="0">
                <a:solidFill>
                  <a:srgbClr val="FFC000"/>
                </a:solidFill>
              </a:rPr>
              <a:t>et Feedback</a:t>
            </a:r>
          </a:p>
        </p:txBody>
      </p:sp>
      <p:sp>
        <p:nvSpPr>
          <p:cNvPr id="10" name="Rectangle 9"/>
          <p:cNvSpPr/>
          <p:nvPr/>
        </p:nvSpPr>
        <p:spPr>
          <a:xfrm>
            <a:off x="2726267" y="1219200"/>
            <a:ext cx="6112933" cy="5149102"/>
          </a:xfrm>
          <a:prstGeom prst="rect">
            <a:avLst/>
          </a:prstGeom>
        </p:spPr>
        <p:txBody>
          <a:bodyPr wrap="square" anchor="t">
            <a:spAutoFit/>
          </a:bodyPr>
          <a:lstStyle/>
          <a:p>
            <a:pPr marL="457200"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a:solidFill>
                  <a:srgbClr val="FFFFFF"/>
                </a:solidFill>
              </a:rPr>
              <a:t>Print it out and read </a:t>
            </a:r>
            <a:r>
              <a:rPr lang="en-US" sz="3600" dirty="0" smtClean="0">
                <a:solidFill>
                  <a:srgbClr val="FFFFFF"/>
                </a:solidFill>
              </a:rPr>
              <a:t>it slowly</a:t>
            </a:r>
            <a:endParaRPr lang="en-US" sz="3600" dirty="0">
              <a:solidFill>
                <a:srgbClr val="FFFFFF"/>
              </a:solidFill>
            </a:endParaRPr>
          </a:p>
          <a:p>
            <a:pPr marL="457200"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Read backwards sentence by sentence </a:t>
            </a:r>
            <a:endParaRPr lang="en-US" sz="3600" dirty="0">
              <a:solidFill>
                <a:srgbClr val="FFFFFF"/>
              </a:solidFill>
            </a:endParaRPr>
          </a:p>
          <a:p>
            <a:pPr marL="457200"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Read out loud and silently</a:t>
            </a:r>
          </a:p>
          <a:p>
            <a:pPr marL="457200"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Take a break and review again</a:t>
            </a:r>
          </a:p>
          <a:p>
            <a:pPr marL="457200" indent="-457200">
              <a:lnSpc>
                <a:spcPct val="90000"/>
              </a:lnSpc>
              <a:spcBef>
                <a:spcPct val="20000"/>
              </a:spcBef>
              <a:spcAft>
                <a:spcPts val="1200"/>
              </a:spcAft>
              <a:buClr>
                <a:srgbClr val="FFC61E"/>
              </a:buClr>
              <a:buSzPct val="125000"/>
              <a:buFont typeface="Wingdings" panose="05000000000000000000" pitchFamily="2" charset="2"/>
              <a:buChar char="§"/>
            </a:pPr>
            <a:r>
              <a:rPr lang="en-US" sz="3600" dirty="0" smtClean="0">
                <a:solidFill>
                  <a:srgbClr val="FFFFFF"/>
                </a:solidFill>
              </a:rPr>
              <a:t>Have someone else proofread your essays</a:t>
            </a:r>
          </a:p>
        </p:txBody>
      </p:sp>
      <p:pic>
        <p:nvPicPr>
          <p:cNvPr id="3" name="Picture 2" descr="Screen Shot 2014-09-30 at 4.12.00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207" y="1473201"/>
            <a:ext cx="2252126"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005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16934" y="5232395"/>
            <a:ext cx="1380070" cy="1625605"/>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rot="16200000">
            <a:off x="-613831" y="613830"/>
            <a:ext cx="2590799" cy="1363133"/>
          </a:xfrm>
          <a:prstGeom prst="rect">
            <a:avLst/>
          </a:prstGeom>
        </p:spPr>
      </p:pic>
      <p:sp>
        <p:nvSpPr>
          <p:cNvPr id="2" name="Title 1"/>
          <p:cNvSpPr>
            <a:spLocks noGrp="1"/>
          </p:cNvSpPr>
          <p:nvPr>
            <p:ph type="title"/>
          </p:nvPr>
        </p:nvSpPr>
        <p:spPr>
          <a:xfrm>
            <a:off x="1359958" y="274638"/>
            <a:ext cx="7784041" cy="1143000"/>
          </a:xfrm>
        </p:spPr>
        <p:txBody>
          <a:bodyPr/>
          <a:lstStyle/>
          <a:p>
            <a:r>
              <a:rPr lang="en-US" b="1" dirty="0" smtClean="0">
                <a:solidFill>
                  <a:srgbClr val="FFC000"/>
                </a:solidFill>
              </a:rPr>
              <a:t>TOPICS TO COVER</a:t>
            </a:r>
            <a:endParaRPr lang="en-US" b="1" dirty="0">
              <a:solidFill>
                <a:srgbClr val="FFC000"/>
              </a:solidFill>
            </a:endParaRPr>
          </a:p>
        </p:txBody>
      </p:sp>
      <p:sp>
        <p:nvSpPr>
          <p:cNvPr id="4" name="TextBox 3"/>
          <p:cNvSpPr txBox="1"/>
          <p:nvPr/>
        </p:nvSpPr>
        <p:spPr>
          <a:xfrm>
            <a:off x="1998140" y="1524004"/>
            <a:ext cx="6587067" cy="3323987"/>
          </a:xfrm>
          <a:prstGeom prst="rect">
            <a:avLst/>
          </a:prstGeom>
          <a:noFill/>
        </p:spPr>
        <p:txBody>
          <a:bodyPr wrap="square" rtlCol="0">
            <a:spAutoFit/>
          </a:bodyPr>
          <a:lstStyle/>
          <a:p>
            <a:pPr marL="742950" indent="-742950">
              <a:lnSpc>
                <a:spcPct val="150000"/>
              </a:lnSpc>
              <a:spcAft>
                <a:spcPts val="1800"/>
              </a:spcAft>
              <a:buFont typeface="+mj-lt"/>
              <a:buAutoNum type="arabicPeriod"/>
            </a:pPr>
            <a:r>
              <a:rPr lang="en-US" sz="4000" dirty="0" smtClean="0">
                <a:solidFill>
                  <a:schemeClr val="bg1"/>
                </a:solidFill>
              </a:rPr>
              <a:t>Financial Aid Terms</a:t>
            </a:r>
          </a:p>
          <a:p>
            <a:pPr marL="742950" indent="-742950">
              <a:spcAft>
                <a:spcPts val="1800"/>
              </a:spcAft>
              <a:buFont typeface="+mj-lt"/>
              <a:buAutoNum type="arabicPeriod"/>
            </a:pPr>
            <a:r>
              <a:rPr lang="en-US" sz="4000" dirty="0" smtClean="0">
                <a:solidFill>
                  <a:schemeClr val="bg1"/>
                </a:solidFill>
              </a:rPr>
              <a:t>Oregon Opportunity Grant</a:t>
            </a:r>
          </a:p>
          <a:p>
            <a:pPr marL="742950" indent="-742950">
              <a:spcAft>
                <a:spcPts val="1800"/>
              </a:spcAft>
              <a:buFont typeface="+mj-lt"/>
              <a:buAutoNum type="arabicPeriod"/>
            </a:pPr>
            <a:r>
              <a:rPr lang="en-US" sz="4000" dirty="0" smtClean="0">
                <a:solidFill>
                  <a:schemeClr val="bg1"/>
                </a:solidFill>
              </a:rPr>
              <a:t>OSAC Scholarship Program &amp; Application Tips</a:t>
            </a:r>
            <a:endParaRPr lang="en-US" sz="4000" dirty="0">
              <a:solidFill>
                <a:schemeClr val="bg1"/>
              </a:solidFill>
            </a:endParaRPr>
          </a:p>
        </p:txBody>
      </p:sp>
      <p:grpSp>
        <p:nvGrpSpPr>
          <p:cNvPr id="9" name="Group 8"/>
          <p:cNvGrpSpPr/>
          <p:nvPr/>
        </p:nvGrpSpPr>
        <p:grpSpPr>
          <a:xfrm>
            <a:off x="-3175" y="2605615"/>
            <a:ext cx="1363134" cy="2631019"/>
            <a:chOff x="-3175" y="2605615"/>
            <a:chExt cx="1363134" cy="2631019"/>
          </a:xfrm>
        </p:grpSpPr>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rot="16200000">
              <a:off x="-633942" y="3242733"/>
              <a:ext cx="2624668" cy="1363133"/>
            </a:xfrm>
            <a:prstGeom prst="rect">
              <a:avLst/>
            </a:prstGeom>
          </p:spPr>
        </p:pic>
        <p:cxnSp>
          <p:nvCxnSpPr>
            <p:cNvPr id="8" name="Straight Connector 7"/>
            <p:cNvCxnSpPr/>
            <p:nvPr/>
          </p:nvCxnSpPr>
          <p:spPr>
            <a:xfrm>
              <a:off x="0" y="2605615"/>
              <a:ext cx="1359959"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55069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321738" y="237862"/>
            <a:ext cx="1642534" cy="707886"/>
          </a:xfrm>
          <a:prstGeom prst="rect">
            <a:avLst/>
          </a:prstGeom>
          <a:noFill/>
        </p:spPr>
        <p:txBody>
          <a:bodyPr wrap="square" rtlCol="0">
            <a:spAutoFit/>
          </a:bodyPr>
          <a:lstStyle/>
          <a:p>
            <a:r>
              <a:rPr lang="en-US" sz="4000" b="1" dirty="0" smtClean="0">
                <a:solidFill>
                  <a:schemeClr val="bg1"/>
                </a:solidFill>
              </a:rPr>
              <a:t>Tip #7</a:t>
            </a:r>
            <a:endParaRPr lang="en-US" sz="4000" b="1" dirty="0">
              <a:solidFill>
                <a:schemeClr val="bg1"/>
              </a:solidFill>
            </a:endParaRPr>
          </a:p>
        </p:txBody>
      </p:sp>
      <p:sp>
        <p:nvSpPr>
          <p:cNvPr id="5" name="TextBox 4"/>
          <p:cNvSpPr txBox="1"/>
          <p:nvPr/>
        </p:nvSpPr>
        <p:spPr>
          <a:xfrm>
            <a:off x="1253068" y="152399"/>
            <a:ext cx="7890932" cy="707886"/>
          </a:xfrm>
          <a:prstGeom prst="rect">
            <a:avLst/>
          </a:prstGeom>
          <a:noFill/>
        </p:spPr>
        <p:txBody>
          <a:bodyPr wrap="square" rtlCol="0">
            <a:spAutoFit/>
          </a:bodyPr>
          <a:lstStyle/>
          <a:p>
            <a:pPr algn="ctr"/>
            <a:r>
              <a:rPr lang="en-US" sz="4000" b="1" dirty="0" smtClean="0">
                <a:solidFill>
                  <a:srgbClr val="FFC000"/>
                </a:solidFill>
              </a:rPr>
              <a:t>The Interview</a:t>
            </a:r>
          </a:p>
        </p:txBody>
      </p:sp>
      <p:sp>
        <p:nvSpPr>
          <p:cNvPr id="8" name="Rectangle 7"/>
          <p:cNvSpPr/>
          <p:nvPr/>
        </p:nvSpPr>
        <p:spPr>
          <a:xfrm>
            <a:off x="2201334" y="1066800"/>
            <a:ext cx="6874928" cy="5332741"/>
          </a:xfrm>
          <a:prstGeom prst="rect">
            <a:avLst/>
          </a:prstGeom>
        </p:spPr>
        <p:txBody>
          <a:bodyPr wrap="square" anchor="t">
            <a:spAutoFit/>
          </a:bodyPr>
          <a:lstStyle/>
          <a:p>
            <a:pPr marL="914400" lvl="1" indent="-457200">
              <a:lnSpc>
                <a:spcPct val="90000"/>
              </a:lnSpc>
              <a:spcBef>
                <a:spcPct val="20000"/>
              </a:spcBef>
              <a:spcAft>
                <a:spcPts val="1200"/>
              </a:spcAft>
              <a:buClr>
                <a:srgbClr val="FFC000"/>
              </a:buClr>
              <a:buFont typeface="Wingdings" panose="05000000000000000000" pitchFamily="2" charset="2"/>
              <a:buChar char="§"/>
            </a:pPr>
            <a:r>
              <a:rPr lang="en-US" sz="2800" dirty="0" smtClean="0">
                <a:solidFill>
                  <a:srgbClr val="FFFFFF"/>
                </a:solidFill>
              </a:rPr>
              <a:t>Remember your audience</a:t>
            </a:r>
          </a:p>
          <a:p>
            <a:pPr marL="914400" lvl="1" indent="-457200">
              <a:lnSpc>
                <a:spcPct val="90000"/>
              </a:lnSpc>
              <a:spcBef>
                <a:spcPct val="20000"/>
              </a:spcBef>
              <a:spcAft>
                <a:spcPts val="1200"/>
              </a:spcAft>
              <a:buClr>
                <a:srgbClr val="FFC000"/>
              </a:buClr>
              <a:buFont typeface="Wingdings" panose="05000000000000000000" pitchFamily="2" charset="2"/>
              <a:buChar char="§"/>
            </a:pPr>
            <a:r>
              <a:rPr lang="en-US" sz="2800" dirty="0" smtClean="0">
                <a:solidFill>
                  <a:srgbClr val="FFFFFF"/>
                </a:solidFill>
              </a:rPr>
              <a:t>Reread your Application &amp; Personal Statements/Essays </a:t>
            </a:r>
          </a:p>
          <a:p>
            <a:pPr marL="914400" lvl="1" indent="-457200">
              <a:lnSpc>
                <a:spcPct val="90000"/>
              </a:lnSpc>
              <a:spcBef>
                <a:spcPct val="20000"/>
              </a:spcBef>
              <a:spcAft>
                <a:spcPts val="1200"/>
              </a:spcAft>
              <a:buClr>
                <a:srgbClr val="FFC000"/>
              </a:buClr>
              <a:buFont typeface="Wingdings" panose="05000000000000000000" pitchFamily="2" charset="2"/>
              <a:buChar char="§"/>
            </a:pPr>
            <a:r>
              <a:rPr lang="en-US" sz="2800" dirty="0" smtClean="0">
                <a:solidFill>
                  <a:srgbClr val="FFFFFF"/>
                </a:solidFill>
              </a:rPr>
              <a:t>Practice your interview skills</a:t>
            </a:r>
          </a:p>
          <a:p>
            <a:pPr marL="914400" lvl="1" indent="-457200">
              <a:lnSpc>
                <a:spcPct val="90000"/>
              </a:lnSpc>
              <a:spcBef>
                <a:spcPct val="20000"/>
              </a:spcBef>
              <a:buClr>
                <a:srgbClr val="FFC000"/>
              </a:buClr>
              <a:buFont typeface="Wingdings" panose="05000000000000000000" pitchFamily="2" charset="2"/>
              <a:buChar char="§"/>
            </a:pPr>
            <a:r>
              <a:rPr lang="en-US" sz="2800" dirty="0" smtClean="0">
                <a:solidFill>
                  <a:srgbClr val="FFFFFF"/>
                </a:solidFill>
              </a:rPr>
              <a:t>Make a positive first impression</a:t>
            </a:r>
          </a:p>
          <a:p>
            <a:pPr marL="1257300" lvl="2" indent="-342900">
              <a:lnSpc>
                <a:spcPct val="90000"/>
              </a:lnSpc>
              <a:spcBef>
                <a:spcPct val="20000"/>
              </a:spcBef>
              <a:buClr>
                <a:srgbClr val="FFC000"/>
              </a:buClr>
              <a:buFont typeface="Wingdings" panose="05000000000000000000" pitchFamily="2" charset="2"/>
              <a:buChar char="ü"/>
            </a:pPr>
            <a:r>
              <a:rPr lang="en-US" sz="2400" dirty="0" smtClean="0">
                <a:solidFill>
                  <a:srgbClr val="FFFFFF"/>
                </a:solidFill>
              </a:rPr>
              <a:t>Establish eye contact</a:t>
            </a:r>
          </a:p>
          <a:p>
            <a:pPr marL="1257300" lvl="2" indent="-342900">
              <a:lnSpc>
                <a:spcPct val="90000"/>
              </a:lnSpc>
              <a:spcBef>
                <a:spcPct val="20000"/>
              </a:spcBef>
              <a:buClr>
                <a:srgbClr val="FFC000"/>
              </a:buClr>
              <a:buFont typeface="Wingdings" panose="05000000000000000000" pitchFamily="2" charset="2"/>
              <a:buChar char="ü"/>
            </a:pPr>
            <a:r>
              <a:rPr lang="en-US" sz="2400" dirty="0" smtClean="0">
                <a:solidFill>
                  <a:srgbClr val="FFFFFF"/>
                </a:solidFill>
              </a:rPr>
              <a:t>Display poised, confident body language</a:t>
            </a:r>
          </a:p>
          <a:p>
            <a:pPr marL="1257300" lvl="2" indent="-342900">
              <a:lnSpc>
                <a:spcPct val="90000"/>
              </a:lnSpc>
              <a:spcBef>
                <a:spcPct val="20000"/>
              </a:spcBef>
              <a:buClr>
                <a:srgbClr val="FFC000"/>
              </a:buClr>
              <a:buFont typeface="Wingdings" panose="05000000000000000000" pitchFamily="2" charset="2"/>
              <a:buChar char="ü"/>
            </a:pPr>
            <a:r>
              <a:rPr lang="en-US" sz="2400" dirty="0" smtClean="0">
                <a:solidFill>
                  <a:srgbClr val="FFFFFF"/>
                </a:solidFill>
              </a:rPr>
              <a:t>Dress business casual</a:t>
            </a:r>
          </a:p>
          <a:p>
            <a:pPr marL="1257300" lvl="2" indent="-342900">
              <a:lnSpc>
                <a:spcPct val="90000"/>
              </a:lnSpc>
              <a:spcBef>
                <a:spcPct val="20000"/>
              </a:spcBef>
              <a:buClr>
                <a:srgbClr val="FFC000"/>
              </a:buClr>
              <a:buFont typeface="Wingdings" panose="05000000000000000000" pitchFamily="2" charset="2"/>
              <a:buChar char="ü"/>
            </a:pPr>
            <a:r>
              <a:rPr lang="en-US" sz="2400" dirty="0" smtClean="0">
                <a:solidFill>
                  <a:srgbClr val="FFFFFF"/>
                </a:solidFill>
              </a:rPr>
              <a:t>Be yourself </a:t>
            </a:r>
          </a:p>
          <a:p>
            <a:pPr marL="1257300" lvl="2" indent="-342900">
              <a:lnSpc>
                <a:spcPct val="90000"/>
              </a:lnSpc>
              <a:spcBef>
                <a:spcPct val="20000"/>
              </a:spcBef>
              <a:buClr>
                <a:srgbClr val="FFC000"/>
              </a:buClr>
              <a:buFont typeface="Wingdings" panose="05000000000000000000" pitchFamily="2" charset="2"/>
              <a:buChar char="ü"/>
            </a:pPr>
            <a:r>
              <a:rPr lang="en-US" sz="2400" dirty="0" smtClean="0">
                <a:solidFill>
                  <a:srgbClr val="FFFFFF"/>
                </a:solidFill>
              </a:rPr>
              <a:t>Shake hands firmly and remember names</a:t>
            </a:r>
          </a:p>
          <a:p>
            <a:pPr marL="914400" lvl="1" indent="-457200">
              <a:lnSpc>
                <a:spcPct val="90000"/>
              </a:lnSpc>
              <a:spcBef>
                <a:spcPct val="20000"/>
              </a:spcBef>
              <a:buClr>
                <a:srgbClr val="FFC000"/>
              </a:buClr>
              <a:buFont typeface="Wingdings" panose="05000000000000000000" pitchFamily="2" charset="2"/>
              <a:buChar char="§"/>
            </a:pPr>
            <a:r>
              <a:rPr lang="en-US" sz="2800" dirty="0" smtClean="0">
                <a:solidFill>
                  <a:srgbClr val="FFFFFF"/>
                </a:solidFill>
              </a:rPr>
              <a:t>Arrive </a:t>
            </a:r>
            <a:r>
              <a:rPr lang="en-US" sz="2800" dirty="0">
                <a:solidFill>
                  <a:srgbClr val="FFFFFF"/>
                </a:solidFill>
              </a:rPr>
              <a:t>early</a:t>
            </a:r>
          </a:p>
        </p:txBody>
      </p:sp>
      <p:pic>
        <p:nvPicPr>
          <p:cNvPr id="2" name="Picture 1" descr="Screen Shot 2014-09-30 at 4.18.24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38" y="1695228"/>
            <a:ext cx="2209988" cy="1714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036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27 at 12.39.50 PM.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3771900"/>
          </a:xfrm>
          <a:prstGeom prst="rect">
            <a:avLst/>
          </a:prstGeom>
        </p:spPr>
      </p:pic>
      <p:sp>
        <p:nvSpPr>
          <p:cNvPr id="5" name="Rectangle 4"/>
          <p:cNvSpPr/>
          <p:nvPr/>
        </p:nvSpPr>
        <p:spPr>
          <a:xfrm>
            <a:off x="-3176" y="3775346"/>
            <a:ext cx="9147175" cy="2053508"/>
          </a:xfrm>
          <a:prstGeom prst="rect">
            <a:avLst/>
          </a:prstGeom>
          <a:gradFill flip="none" rotWithShape="1">
            <a:gsLst>
              <a:gs pos="14000">
                <a:srgbClr val="492919"/>
              </a:gs>
              <a:gs pos="97000">
                <a:srgbClr val="492919"/>
              </a:gs>
              <a:gs pos="66000">
                <a:srgbClr val="A87800"/>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Screen Shot 2014-09-27 at 12.43.45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2662" y="0"/>
            <a:ext cx="3111337" cy="3759200"/>
          </a:xfrm>
          <a:prstGeom prst="rect">
            <a:avLst/>
          </a:prstGeom>
        </p:spPr>
      </p:pic>
      <p:pic>
        <p:nvPicPr>
          <p:cNvPr id="7" name="Picture 6" descr="Screen Shot 2014-09-27 at 12.52.43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8002" y="0"/>
            <a:ext cx="3238500" cy="3759200"/>
          </a:xfrm>
          <a:prstGeom prst="rect">
            <a:avLst/>
          </a:prstGeom>
        </p:spPr>
      </p:pic>
      <p:pic>
        <p:nvPicPr>
          <p:cNvPr id="8" name="Picture 7" descr="Screen Shot 2014-09-27 at 12.54.01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48" y="5828854"/>
            <a:ext cx="6032500" cy="1029146"/>
          </a:xfrm>
          <a:prstGeom prst="rect">
            <a:avLst/>
          </a:prstGeom>
        </p:spPr>
      </p:pic>
      <p:sp>
        <p:nvSpPr>
          <p:cNvPr id="9" name="Rectangle 8"/>
          <p:cNvSpPr/>
          <p:nvPr/>
        </p:nvSpPr>
        <p:spPr>
          <a:xfrm>
            <a:off x="6036502" y="5828854"/>
            <a:ext cx="3107498" cy="1029146"/>
          </a:xfrm>
          <a:prstGeom prst="rect">
            <a:avLst/>
          </a:prstGeom>
          <a:gradFill>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tesealbw2013.tif"/>
          <p:cNvPicPr>
            <a:picLocks noChangeAspect="1"/>
          </p:cNvPicPr>
          <p:nvPr/>
        </p:nvPicPr>
        <p:blipFill>
          <a:blip r:embed="rId8" cstate="print">
            <a:extLst>
              <a:ext uri="{BEBA8EAE-BF5A-486C-A8C5-ECC9F3942E4B}">
                <a14:imgProps xmlns:a14="http://schemas.microsoft.com/office/drawing/2010/main">
                  <a14:imgLayer r:embed="rId9">
                    <a14:imgEffect>
                      <a14:backgroundRemoval t="250" b="100000" l="0" r="100000"/>
                    </a14:imgEffect>
                  </a14:imgLayer>
                </a14:imgProps>
              </a:ext>
              <a:ext uri="{28A0092B-C50C-407E-A947-70E740481C1C}">
                <a14:useLocalDpi xmlns:a14="http://schemas.microsoft.com/office/drawing/2010/main"/>
              </a:ext>
            </a:extLst>
          </a:blip>
          <a:stretch>
            <a:fillRect/>
          </a:stretch>
        </p:blipFill>
        <p:spPr>
          <a:xfrm>
            <a:off x="8192717" y="5944814"/>
            <a:ext cx="773486" cy="773486"/>
          </a:xfrm>
          <a:prstGeom prst="rect">
            <a:avLst/>
          </a:prstGeom>
        </p:spPr>
      </p:pic>
      <p:sp>
        <p:nvSpPr>
          <p:cNvPr id="11" name="TextBox 10"/>
          <p:cNvSpPr txBox="1"/>
          <p:nvPr/>
        </p:nvSpPr>
        <p:spPr>
          <a:xfrm>
            <a:off x="728133" y="4216400"/>
            <a:ext cx="7907867" cy="769441"/>
          </a:xfrm>
          <a:prstGeom prst="rect">
            <a:avLst/>
          </a:prstGeom>
          <a:noFill/>
        </p:spPr>
        <p:txBody>
          <a:bodyPr wrap="square" rtlCol="0">
            <a:spAutoFit/>
          </a:bodyPr>
          <a:lstStyle/>
          <a:p>
            <a:pPr algn="ctr"/>
            <a:r>
              <a:rPr lang="en-US" sz="4400" b="1" dirty="0" smtClean="0">
                <a:solidFill>
                  <a:srgbClr val="B7DEE8"/>
                </a:solidFill>
              </a:rPr>
              <a:t>OSAC COMMUNICATIONS</a:t>
            </a:r>
            <a:endParaRPr lang="en-US" sz="4400" b="1" dirty="0">
              <a:solidFill>
                <a:srgbClr val="B7DEE8"/>
              </a:solidFill>
            </a:endParaRPr>
          </a:p>
        </p:txBody>
      </p:sp>
    </p:spTree>
    <p:extLst>
      <p:ext uri="{BB962C8B-B14F-4D97-AF65-F5344CB8AC3E}">
        <p14:creationId xmlns:p14="http://schemas.microsoft.com/office/powerpoint/2010/main" val="4260121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2">
                  <a:lumMod val="20000"/>
                  <a:lumOff val="80000"/>
                </a:schemeClr>
              </a:solidFill>
            </a:endParaRPr>
          </a:p>
        </p:txBody>
      </p:sp>
      <p:sp>
        <p:nvSpPr>
          <p:cNvPr id="5" name="TextBox 4"/>
          <p:cNvSpPr txBox="1"/>
          <p:nvPr/>
        </p:nvSpPr>
        <p:spPr>
          <a:xfrm>
            <a:off x="0" y="50801"/>
            <a:ext cx="9144000" cy="707886"/>
          </a:xfrm>
          <a:prstGeom prst="rect">
            <a:avLst/>
          </a:prstGeom>
          <a:noFill/>
        </p:spPr>
        <p:txBody>
          <a:bodyPr wrap="square" rtlCol="0">
            <a:spAutoFit/>
          </a:bodyPr>
          <a:lstStyle/>
          <a:p>
            <a:pPr algn="ctr"/>
            <a:r>
              <a:rPr lang="en-US" sz="4000" b="1" dirty="0" smtClean="0">
                <a:solidFill>
                  <a:schemeClr val="accent5">
                    <a:lumMod val="40000"/>
                    <a:lumOff val="60000"/>
                  </a:schemeClr>
                </a:solidFill>
              </a:rPr>
              <a:t>OSAC Communications</a:t>
            </a:r>
          </a:p>
        </p:txBody>
      </p:sp>
      <p:sp>
        <p:nvSpPr>
          <p:cNvPr id="10" name="Rectangle 9"/>
          <p:cNvSpPr/>
          <p:nvPr/>
        </p:nvSpPr>
        <p:spPr>
          <a:xfrm>
            <a:off x="2065867" y="914400"/>
            <a:ext cx="7010399" cy="5492785"/>
          </a:xfrm>
          <a:prstGeom prst="rect">
            <a:avLst/>
          </a:prstGeom>
        </p:spPr>
        <p:txBody>
          <a:bodyPr wrap="square" anchor="t">
            <a:spAutoFit/>
          </a:bodyPr>
          <a:lstStyle/>
          <a:p>
            <a:pPr marL="508000" lvl="1" indent="-457200">
              <a:lnSpc>
                <a:spcPct val="90000"/>
              </a:lnSpc>
              <a:spcBef>
                <a:spcPts val="600"/>
              </a:spcBef>
              <a:spcAft>
                <a:spcPts val="600"/>
              </a:spcAft>
              <a:buClr>
                <a:schemeClr val="accent2"/>
              </a:buClr>
            </a:pPr>
            <a:r>
              <a:rPr lang="en-US" sz="2800" b="1" dirty="0">
                <a:solidFill>
                  <a:srgbClr val="B7DEE8"/>
                </a:solidFill>
              </a:rPr>
              <a:t>Podcast Topics</a:t>
            </a:r>
          </a:p>
          <a:p>
            <a:pPr marL="508000" lvl="1" indent="-457200">
              <a:spcBef>
                <a:spcPts val="600"/>
              </a:spcBef>
              <a:spcAft>
                <a:spcPts val="600"/>
              </a:spcAft>
              <a:buClr>
                <a:schemeClr val="accent5">
                  <a:lumMod val="40000"/>
                  <a:lumOff val="60000"/>
                </a:schemeClr>
              </a:buClr>
              <a:buSzPct val="125000"/>
              <a:buFont typeface="Wingdings" panose="05000000000000000000" pitchFamily="2" charset="2"/>
              <a:buChar char="§"/>
            </a:pPr>
            <a:r>
              <a:rPr lang="en-US" sz="2400" dirty="0">
                <a:solidFill>
                  <a:schemeClr val="bg1"/>
                </a:solidFill>
              </a:rPr>
              <a:t>The OSAC Scholarship Application, American Tax Credit, Avoiding Scholarship Scams, </a:t>
            </a:r>
            <a:r>
              <a:rPr lang="en-US" sz="2400" dirty="0" smtClean="0">
                <a:solidFill>
                  <a:schemeClr val="bg1"/>
                </a:solidFill>
              </a:rPr>
              <a:t>etc.</a:t>
            </a:r>
            <a:endParaRPr lang="en-US" sz="2400" dirty="0">
              <a:solidFill>
                <a:schemeClr val="bg1"/>
              </a:solidFill>
            </a:endParaRPr>
          </a:p>
          <a:p>
            <a:pPr marL="508000" lvl="1" indent="-457200">
              <a:lnSpc>
                <a:spcPct val="90000"/>
              </a:lnSpc>
              <a:spcBef>
                <a:spcPts val="1800"/>
              </a:spcBef>
              <a:spcAft>
                <a:spcPts val="600"/>
              </a:spcAft>
              <a:buClr>
                <a:schemeClr val="accent5">
                  <a:lumMod val="40000"/>
                  <a:lumOff val="60000"/>
                </a:schemeClr>
              </a:buClr>
            </a:pPr>
            <a:r>
              <a:rPr lang="en-US" sz="2800" b="1" dirty="0" smtClean="0">
                <a:solidFill>
                  <a:srgbClr val="B7DEE8"/>
                </a:solidFill>
              </a:rPr>
              <a:t>Follow OSAC on Twitter and Facebook</a:t>
            </a:r>
          </a:p>
          <a:p>
            <a:pPr marL="508000" lvl="1" indent="-457200">
              <a:spcBef>
                <a:spcPts val="600"/>
              </a:spcBef>
              <a:spcAft>
                <a:spcPts val="600"/>
              </a:spcAft>
              <a:buClr>
                <a:schemeClr val="accent5">
                  <a:lumMod val="40000"/>
                  <a:lumOff val="60000"/>
                </a:schemeClr>
              </a:buClr>
              <a:buSzPct val="125000"/>
              <a:buFont typeface="Wingdings" panose="05000000000000000000" pitchFamily="2" charset="2"/>
              <a:buChar char="§"/>
            </a:pPr>
            <a:r>
              <a:rPr lang="en-US" sz="2400" dirty="0" smtClean="0">
                <a:solidFill>
                  <a:schemeClr val="bg1"/>
                </a:solidFill>
              </a:rPr>
              <a:t>Receive updates on new scholarships, tips during the scholarship season, reminders, and more!</a:t>
            </a:r>
          </a:p>
          <a:p>
            <a:pPr marL="508000" lvl="1" indent="-457200">
              <a:lnSpc>
                <a:spcPct val="90000"/>
              </a:lnSpc>
              <a:spcBef>
                <a:spcPts val="1800"/>
              </a:spcBef>
              <a:spcAft>
                <a:spcPts val="1800"/>
              </a:spcAft>
              <a:buClr>
                <a:schemeClr val="accent5">
                  <a:lumMod val="40000"/>
                  <a:lumOff val="60000"/>
                </a:schemeClr>
              </a:buClr>
            </a:pPr>
            <a:r>
              <a:rPr lang="en-US" sz="2800" b="1" dirty="0">
                <a:solidFill>
                  <a:srgbClr val="B7DEE8"/>
                </a:solidFill>
              </a:rPr>
              <a:t>Tip Sheets</a:t>
            </a:r>
          </a:p>
          <a:p>
            <a:pPr marL="508000" lvl="1" indent="-457200">
              <a:spcBef>
                <a:spcPts val="600"/>
              </a:spcBef>
              <a:spcAft>
                <a:spcPts val="600"/>
              </a:spcAft>
              <a:buClr>
                <a:schemeClr val="accent5">
                  <a:lumMod val="40000"/>
                  <a:lumOff val="60000"/>
                </a:schemeClr>
              </a:buClr>
              <a:buSzPct val="125000"/>
              <a:buFont typeface="Wingdings" panose="05000000000000000000" pitchFamily="2" charset="2"/>
              <a:buChar char="§"/>
            </a:pPr>
            <a:r>
              <a:rPr lang="en-US" sz="2400" dirty="0">
                <a:solidFill>
                  <a:schemeClr val="bg1"/>
                </a:solidFill>
              </a:rPr>
              <a:t>How to analyze College Financial Aid award letters, What you need to know about student loans, and more!</a:t>
            </a:r>
          </a:p>
          <a:p>
            <a:pPr marL="508000" lvl="1" indent="-457200">
              <a:lnSpc>
                <a:spcPct val="90000"/>
              </a:lnSpc>
              <a:spcBef>
                <a:spcPct val="20000"/>
              </a:spcBef>
              <a:buClr>
                <a:srgbClr val="FFC000"/>
              </a:buClr>
              <a:buFont typeface="Wingdings" panose="05000000000000000000" pitchFamily="2" charset="2"/>
              <a:buChar char="§"/>
            </a:pPr>
            <a:endParaRPr lang="en-US" sz="2000" dirty="0" smtClean="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470" y="1283610"/>
            <a:ext cx="1761598" cy="159702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2913" y="2992958"/>
            <a:ext cx="838200" cy="838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1602" y="4233324"/>
            <a:ext cx="1104978" cy="1104978"/>
          </a:xfrm>
          <a:prstGeom prst="rect">
            <a:avLst/>
          </a:prstGeom>
        </p:spPr>
      </p:pic>
      <p:sp>
        <p:nvSpPr>
          <p:cNvPr id="14" name="TextBox 13"/>
          <p:cNvSpPr txBox="1"/>
          <p:nvPr/>
        </p:nvSpPr>
        <p:spPr>
          <a:xfrm>
            <a:off x="2645393" y="6224715"/>
            <a:ext cx="4800600" cy="461665"/>
          </a:xfrm>
          <a:prstGeom prst="rect">
            <a:avLst/>
          </a:prstGeom>
          <a:noFill/>
        </p:spPr>
        <p:txBody>
          <a:bodyPr wrap="square" rtlCol="0">
            <a:spAutoFit/>
          </a:bodyPr>
          <a:lstStyle/>
          <a:p>
            <a:r>
              <a:rPr lang="en-US" sz="2400" b="1" dirty="0" smtClean="0">
                <a:solidFill>
                  <a:schemeClr val="bg1"/>
                </a:solidFill>
              </a:rPr>
              <a:t>www.OregonStudentAid.gov</a:t>
            </a:r>
            <a:endParaRPr lang="en-US" sz="2400" b="1" dirty="0">
              <a:solidFill>
                <a:schemeClr val="bg1"/>
              </a:solidFill>
            </a:endParaRPr>
          </a:p>
        </p:txBody>
      </p:sp>
    </p:spTree>
    <p:extLst>
      <p:ext uri="{BB962C8B-B14F-4D97-AF65-F5344CB8AC3E}">
        <p14:creationId xmlns:p14="http://schemas.microsoft.com/office/powerpoint/2010/main" val="2289533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2">
                  <a:lumMod val="20000"/>
                  <a:lumOff val="80000"/>
                </a:schemeClr>
              </a:solidFill>
            </a:endParaRPr>
          </a:p>
        </p:txBody>
      </p:sp>
      <p:sp>
        <p:nvSpPr>
          <p:cNvPr id="9" name="Rectangle 8"/>
          <p:cNvSpPr/>
          <p:nvPr/>
        </p:nvSpPr>
        <p:spPr>
          <a:xfrm>
            <a:off x="609600" y="135464"/>
            <a:ext cx="8534400" cy="1384995"/>
          </a:xfrm>
          <a:prstGeom prst="rect">
            <a:avLst/>
          </a:prstGeom>
        </p:spPr>
        <p:txBody>
          <a:bodyPr wrap="square">
            <a:spAutoFit/>
          </a:bodyPr>
          <a:lstStyle/>
          <a:p>
            <a:pPr algn="r"/>
            <a:r>
              <a:rPr lang="en-US" sz="4800" b="1" dirty="0" smtClean="0">
                <a:solidFill>
                  <a:srgbClr val="B7DEE8"/>
                </a:solidFill>
                <a:effectLst>
                  <a:outerShdw blurRad="38100" dist="38100" dir="2700000" algn="tl">
                    <a:srgbClr val="000000">
                      <a:alpha val="43137"/>
                    </a:srgbClr>
                  </a:outerShdw>
                </a:effectLst>
              </a:rPr>
              <a:t>COLLEGE GOAL OREGON</a:t>
            </a:r>
          </a:p>
          <a:p>
            <a:pPr algn="r"/>
            <a:r>
              <a:rPr lang="en-US" sz="3600" b="1" dirty="0" smtClean="0">
                <a:solidFill>
                  <a:srgbClr val="FFFFFF"/>
                </a:solidFill>
                <a:effectLst>
                  <a:outerShdw blurRad="38100" dist="38100" dir="2700000" algn="tl">
                    <a:srgbClr val="000000">
                      <a:alpha val="43137"/>
                    </a:srgbClr>
                  </a:outerShdw>
                </a:effectLst>
              </a:rPr>
              <a:t>www.CollegeGoalOregon.gov</a:t>
            </a:r>
            <a:endParaRPr lang="en-US" sz="3600" dirty="0">
              <a:solidFill>
                <a:srgbClr val="FFFFFF"/>
              </a:solidFill>
              <a:effectLst>
                <a:outerShdw blurRad="38100" dist="38100" dir="2700000" algn="tl">
                  <a:srgbClr val="000000">
                    <a:alpha val="43137"/>
                  </a:srgbClr>
                </a:outerShdw>
              </a:effectLst>
            </a:endParaRPr>
          </a:p>
        </p:txBody>
      </p:sp>
      <p:sp>
        <p:nvSpPr>
          <p:cNvPr id="15" name="Rectangle 14"/>
          <p:cNvSpPr/>
          <p:nvPr/>
        </p:nvSpPr>
        <p:spPr>
          <a:xfrm>
            <a:off x="364067" y="1769536"/>
            <a:ext cx="3810000" cy="4339650"/>
          </a:xfrm>
          <a:prstGeom prst="rect">
            <a:avLst/>
          </a:prstGeom>
        </p:spPr>
        <p:txBody>
          <a:bodyPr wrap="square">
            <a:spAutoFit/>
          </a:bodyPr>
          <a:lstStyle/>
          <a:p>
            <a:pPr marL="457200" indent="-457200">
              <a:spcAft>
                <a:spcPts val="1200"/>
              </a:spcAft>
              <a:buClr>
                <a:schemeClr val="accent5">
                  <a:lumMod val="20000"/>
                  <a:lumOff val="80000"/>
                </a:schemeClr>
              </a:buClr>
              <a:buFont typeface="Wingdings" charset="2"/>
              <a:buChar char="§"/>
            </a:pPr>
            <a:r>
              <a:rPr lang="en-US" sz="3200" b="1" dirty="0" smtClean="0">
                <a:solidFill>
                  <a:schemeClr val="bg1"/>
                </a:solidFill>
                <a:effectLst>
                  <a:outerShdw blurRad="38100" dist="38100" dir="2700000" algn="tl">
                    <a:srgbClr val="000000">
                      <a:alpha val="43137"/>
                    </a:srgbClr>
                  </a:outerShdw>
                </a:effectLst>
              </a:rPr>
              <a:t>FAFSA help for students and families </a:t>
            </a:r>
          </a:p>
          <a:p>
            <a:pPr marL="457200" indent="-457200">
              <a:spcAft>
                <a:spcPts val="1200"/>
              </a:spcAft>
              <a:buClr>
                <a:schemeClr val="accent5">
                  <a:lumMod val="20000"/>
                  <a:lumOff val="80000"/>
                </a:schemeClr>
              </a:buClr>
              <a:buFont typeface="Wingdings" charset="2"/>
              <a:buChar char="§"/>
            </a:pPr>
            <a:r>
              <a:rPr lang="en-US" sz="3200" b="1" dirty="0" smtClean="0">
                <a:solidFill>
                  <a:schemeClr val="bg1"/>
                </a:solidFill>
                <a:effectLst>
                  <a:outerShdw blurRad="38100" dist="38100" dir="2700000" algn="tl">
                    <a:srgbClr val="000000">
                      <a:alpha val="43137"/>
                    </a:srgbClr>
                  </a:outerShdw>
                </a:effectLst>
              </a:rPr>
              <a:t>One-day events in January</a:t>
            </a:r>
          </a:p>
          <a:p>
            <a:pPr marL="457200" indent="-457200">
              <a:spcAft>
                <a:spcPts val="1200"/>
              </a:spcAft>
              <a:buClr>
                <a:schemeClr val="accent5">
                  <a:lumMod val="20000"/>
                  <a:lumOff val="80000"/>
                </a:schemeClr>
              </a:buClr>
              <a:buFont typeface="Wingdings" charset="2"/>
              <a:buChar char="§"/>
            </a:pPr>
            <a:r>
              <a:rPr lang="en-US" sz="3200" b="1" dirty="0" smtClean="0">
                <a:solidFill>
                  <a:schemeClr val="bg1"/>
                </a:solidFill>
                <a:effectLst>
                  <a:outerShdw blurRad="38100" dist="38100" dir="2700000" algn="tl">
                    <a:srgbClr val="000000">
                      <a:alpha val="43137"/>
                    </a:srgbClr>
                  </a:outerShdw>
                </a:effectLst>
              </a:rPr>
              <a:t>Year-round FAFSA completion activities</a:t>
            </a:r>
          </a:p>
        </p:txBody>
      </p:sp>
      <p:pic>
        <p:nvPicPr>
          <p:cNvPr id="2" name="Picture 1" descr="Screen Shot 2014-09-30 at 4.36.07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7333" y="2119216"/>
            <a:ext cx="4182534" cy="2361660"/>
          </a:xfrm>
          <a:prstGeom prst="rect">
            <a:avLst/>
          </a:prstGeom>
          <a:effectLst>
            <a:outerShdw blurRad="50800" dist="139700" dir="2700000" algn="tl" rotWithShape="0">
              <a:srgbClr val="000000">
                <a:alpha val="35000"/>
              </a:srgbClr>
            </a:outerShdw>
          </a:effectLst>
        </p:spPr>
      </p:pic>
    </p:spTree>
    <p:extLst>
      <p:ext uri="{BB962C8B-B14F-4D97-AF65-F5344CB8AC3E}">
        <p14:creationId xmlns:p14="http://schemas.microsoft.com/office/powerpoint/2010/main" val="2298343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2">
                  <a:lumMod val="20000"/>
                  <a:lumOff val="80000"/>
                </a:schemeClr>
              </a:solidFill>
            </a:endParaRPr>
          </a:p>
        </p:txBody>
      </p:sp>
      <p:sp>
        <p:nvSpPr>
          <p:cNvPr id="6" name="TextBox 5"/>
          <p:cNvSpPr txBox="1"/>
          <p:nvPr/>
        </p:nvSpPr>
        <p:spPr>
          <a:xfrm>
            <a:off x="542499" y="228600"/>
            <a:ext cx="8153400" cy="1323439"/>
          </a:xfrm>
          <a:prstGeom prst="rect">
            <a:avLst/>
          </a:prstGeom>
          <a:noFill/>
        </p:spPr>
        <p:txBody>
          <a:bodyPr wrap="square" rtlCol="0">
            <a:spAutoFit/>
          </a:bodyPr>
          <a:lstStyle/>
          <a:p>
            <a:pPr algn="ctr"/>
            <a:r>
              <a:rPr lang="en-US" sz="4000" b="1" dirty="0" smtClean="0">
                <a:solidFill>
                  <a:srgbClr val="FFC000"/>
                </a:solidFill>
              </a:rPr>
              <a:t>Thank you for attending </a:t>
            </a:r>
          </a:p>
          <a:p>
            <a:pPr algn="ctr"/>
            <a:r>
              <a:rPr lang="en-US" sz="4000" b="1" dirty="0" smtClean="0">
                <a:solidFill>
                  <a:srgbClr val="FFC000"/>
                </a:solidFill>
              </a:rPr>
              <a:t>“Finding Funds for Oregon Students”</a:t>
            </a:r>
          </a:p>
        </p:txBody>
      </p:sp>
      <p:sp>
        <p:nvSpPr>
          <p:cNvPr id="8" name="Rectangle 7"/>
          <p:cNvSpPr/>
          <p:nvPr/>
        </p:nvSpPr>
        <p:spPr>
          <a:xfrm>
            <a:off x="1295400" y="1794937"/>
            <a:ext cx="6858000" cy="2985433"/>
          </a:xfrm>
          <a:prstGeom prst="rect">
            <a:avLst/>
          </a:prstGeom>
        </p:spPr>
        <p:txBody>
          <a:bodyPr wrap="square">
            <a:spAutoFit/>
          </a:bodyPr>
          <a:lstStyle/>
          <a:p>
            <a:pPr algn="ctr"/>
            <a:r>
              <a:rPr lang="en-US" sz="3200" b="1" dirty="0" smtClean="0">
                <a:solidFill>
                  <a:schemeClr val="tx2">
                    <a:lumMod val="20000"/>
                    <a:lumOff val="80000"/>
                  </a:schemeClr>
                </a:solidFill>
              </a:rPr>
              <a:t>scholarshipapphelp@osac.state.or.us</a:t>
            </a:r>
            <a:endParaRPr lang="en-US" sz="3200" b="1" dirty="0">
              <a:solidFill>
                <a:schemeClr val="tx2">
                  <a:lumMod val="20000"/>
                  <a:lumOff val="80000"/>
                </a:schemeClr>
              </a:solidFill>
            </a:endParaRPr>
          </a:p>
          <a:p>
            <a:pPr algn="ctr"/>
            <a:endParaRPr lang="en-US" sz="3600" b="1" dirty="0" smtClean="0">
              <a:solidFill>
                <a:schemeClr val="bg1"/>
              </a:solidFill>
            </a:endParaRPr>
          </a:p>
          <a:p>
            <a:pPr algn="ctr"/>
            <a:r>
              <a:rPr lang="en-US" sz="3600" b="1" dirty="0" smtClean="0">
                <a:solidFill>
                  <a:schemeClr val="bg1"/>
                </a:solidFill>
              </a:rPr>
              <a:t>www.OregonStudentAid.gov</a:t>
            </a:r>
          </a:p>
          <a:p>
            <a:pPr algn="ctr">
              <a:spcBef>
                <a:spcPts val="2400"/>
              </a:spcBef>
            </a:pPr>
            <a:r>
              <a:rPr lang="en-US" sz="3200" b="1" dirty="0" smtClean="0">
                <a:solidFill>
                  <a:schemeClr val="bg1"/>
                </a:solidFill>
              </a:rPr>
              <a:t>Office of Student Access and Completion</a:t>
            </a:r>
            <a:endParaRPr lang="en-US" sz="3200" b="1"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4004" y="5121701"/>
            <a:ext cx="1357099" cy="1357099"/>
          </a:xfrm>
          <a:prstGeom prst="rect">
            <a:avLst/>
          </a:prstGeom>
        </p:spPr>
      </p:pic>
    </p:spTree>
    <p:extLst>
      <p:ext uri="{BB962C8B-B14F-4D97-AF65-F5344CB8AC3E}">
        <p14:creationId xmlns:p14="http://schemas.microsoft.com/office/powerpoint/2010/main" val="211203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8" name="Group 7"/>
          <p:cNvGrpSpPr/>
          <p:nvPr/>
        </p:nvGrpSpPr>
        <p:grpSpPr>
          <a:xfrm>
            <a:off x="0" y="0"/>
            <a:ext cx="9143999" cy="1363133"/>
            <a:chOff x="0" y="0"/>
            <a:chExt cx="9143999" cy="1363133"/>
          </a:xfrm>
        </p:grpSpPr>
        <p:pic>
          <p:nvPicPr>
            <p:cNvPr id="9" name="Picture 8"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2" name="Picture 11"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3" name="Picture 12"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10" name="Title 1"/>
          <p:cNvSpPr txBox="1">
            <a:spLocks/>
          </p:cNvSpPr>
          <p:nvPr/>
        </p:nvSpPr>
        <p:spPr>
          <a:xfrm>
            <a:off x="457200" y="11128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rPr>
              <a:t>FINANCIAL AID TERMS</a:t>
            </a:r>
            <a:endParaRPr lang="en-US" b="1" dirty="0">
              <a:solidFill>
                <a:srgbClr val="FFC000"/>
              </a:solidFill>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4818" y="2523066"/>
            <a:ext cx="2473885" cy="27755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TextBox 14"/>
          <p:cNvSpPr txBox="1"/>
          <p:nvPr/>
        </p:nvSpPr>
        <p:spPr>
          <a:xfrm>
            <a:off x="2290765" y="2126023"/>
            <a:ext cx="6853235" cy="4327339"/>
          </a:xfrm>
          <a:prstGeom prst="rect">
            <a:avLst/>
          </a:prstGeom>
          <a:noFill/>
        </p:spPr>
        <p:txBody>
          <a:bodyPr wrap="square" rtlCol="0">
            <a:spAutoFit/>
          </a:bodyPr>
          <a:lstStyle/>
          <a:p>
            <a:pPr marL="914400" lvl="3" defTabSz="457200">
              <a:spcBef>
                <a:spcPct val="0"/>
              </a:spcBef>
              <a:spcAft>
                <a:spcPts val="504"/>
              </a:spcAft>
              <a:buClr>
                <a:srgbClr val="DD0000"/>
              </a:buClr>
            </a:pPr>
            <a:r>
              <a:rPr lang="en-US" sz="3200" b="1" dirty="0" smtClean="0">
                <a:solidFill>
                  <a:srgbClr val="FFFFFF"/>
                </a:solidFill>
              </a:rPr>
              <a:t>FAFSA (</a:t>
            </a:r>
            <a:r>
              <a:rPr lang="en-US" sz="3200" b="1" dirty="0">
                <a:solidFill>
                  <a:srgbClr val="FFFFFF"/>
                </a:solidFill>
              </a:rPr>
              <a:t>Free Application for Federal Student </a:t>
            </a:r>
            <a:r>
              <a:rPr lang="en-US" sz="3200" b="1" dirty="0" smtClean="0">
                <a:solidFill>
                  <a:srgbClr val="FFFFFF"/>
                </a:solidFill>
              </a:rPr>
              <a:t>Aid)</a:t>
            </a:r>
            <a:endParaRPr lang="en-US" sz="2600" dirty="0" smtClean="0"/>
          </a:p>
          <a:p>
            <a:pPr marL="1714500" lvl="3" indent="-342900" defTabSz="457200">
              <a:spcBef>
                <a:spcPts val="1800"/>
              </a:spcBef>
              <a:buClr>
                <a:srgbClr val="FFC61E"/>
              </a:buClr>
              <a:buSzPct val="125000"/>
              <a:buFont typeface="Wingdings" panose="05000000000000000000" pitchFamily="2" charset="2"/>
              <a:buChar char="§"/>
            </a:pPr>
            <a:r>
              <a:rPr lang="en-US" sz="2600" dirty="0" smtClean="0">
                <a:solidFill>
                  <a:srgbClr val="FFFFFF"/>
                </a:solidFill>
              </a:rPr>
              <a:t>Used to evaluate a student’s financial need and ability to pay</a:t>
            </a:r>
          </a:p>
          <a:p>
            <a:pPr marL="1714500" lvl="3" indent="-342900" defTabSz="457200">
              <a:spcBef>
                <a:spcPts val="1800"/>
              </a:spcBef>
              <a:buClr>
                <a:srgbClr val="FFC61E"/>
              </a:buClr>
              <a:buSzPct val="125000"/>
              <a:buFont typeface="Wingdings" panose="05000000000000000000" pitchFamily="2" charset="2"/>
              <a:buChar char="§"/>
            </a:pPr>
            <a:r>
              <a:rPr lang="en-US" sz="2600" dirty="0" smtClean="0">
                <a:solidFill>
                  <a:srgbClr val="FFFFFF"/>
                </a:solidFill>
              </a:rPr>
              <a:t>Calculates the Expected Family Contribution (EFC)</a:t>
            </a:r>
          </a:p>
          <a:p>
            <a:pPr marL="1714500" lvl="3" indent="-342900" defTabSz="457200">
              <a:spcBef>
                <a:spcPts val="1800"/>
              </a:spcBef>
              <a:buClr>
                <a:srgbClr val="FFC61E"/>
              </a:buClr>
              <a:buSzPct val="125000"/>
              <a:buFont typeface="Wingdings" panose="05000000000000000000" pitchFamily="2" charset="2"/>
              <a:buChar char="§"/>
            </a:pPr>
            <a:r>
              <a:rPr lang="en-US" sz="2600" dirty="0" smtClean="0">
                <a:solidFill>
                  <a:srgbClr val="FFFFFF"/>
                </a:solidFill>
              </a:rPr>
              <a:t>Required each year</a:t>
            </a:r>
          </a:p>
          <a:p>
            <a:pPr lvl="1">
              <a:spcBef>
                <a:spcPct val="0"/>
              </a:spcBef>
              <a:spcAft>
                <a:spcPct val="60000"/>
              </a:spcAft>
              <a:buClr>
                <a:schemeClr val="accent6"/>
              </a:buClr>
            </a:pPr>
            <a:endParaRPr lang="en-US" sz="3200" b="1" dirty="0" smtClean="0"/>
          </a:p>
        </p:txBody>
      </p:sp>
      <p:sp>
        <p:nvSpPr>
          <p:cNvPr id="16" name="Rectangle 15"/>
          <p:cNvSpPr/>
          <p:nvPr/>
        </p:nvSpPr>
        <p:spPr>
          <a:xfrm>
            <a:off x="5029200" y="6106180"/>
            <a:ext cx="3993401" cy="523220"/>
          </a:xfrm>
          <a:prstGeom prst="rect">
            <a:avLst/>
          </a:prstGeom>
        </p:spPr>
        <p:txBody>
          <a:bodyPr wrap="none">
            <a:spAutoFit/>
          </a:bodyPr>
          <a:lstStyle/>
          <a:p>
            <a:r>
              <a:rPr lang="en-US" sz="2800" b="1" dirty="0" smtClean="0">
                <a:solidFill>
                  <a:srgbClr val="DCE6F2"/>
                </a:solidFill>
              </a:rPr>
              <a:t>www.fafsa4caster.ed.gov</a:t>
            </a:r>
          </a:p>
        </p:txBody>
      </p:sp>
      <p:sp>
        <p:nvSpPr>
          <p:cNvPr id="17" name="Rectangle 16"/>
          <p:cNvSpPr/>
          <p:nvPr/>
        </p:nvSpPr>
        <p:spPr>
          <a:xfrm>
            <a:off x="526670" y="6105014"/>
            <a:ext cx="4045330" cy="523220"/>
          </a:xfrm>
          <a:prstGeom prst="rect">
            <a:avLst/>
          </a:prstGeom>
        </p:spPr>
        <p:txBody>
          <a:bodyPr wrap="square">
            <a:spAutoFit/>
          </a:bodyPr>
          <a:lstStyle/>
          <a:p>
            <a:r>
              <a:rPr lang="en-US" sz="2800" b="1" dirty="0" smtClean="0">
                <a:solidFill>
                  <a:schemeClr val="accent1">
                    <a:lumMod val="20000"/>
                    <a:lumOff val="80000"/>
                  </a:schemeClr>
                </a:solidFill>
              </a:rPr>
              <a:t>www.fafsa.ed.gov</a:t>
            </a:r>
          </a:p>
        </p:txBody>
      </p:sp>
    </p:spTree>
    <p:extLst>
      <p:ext uri="{BB962C8B-B14F-4D97-AF65-F5344CB8AC3E}">
        <p14:creationId xmlns:p14="http://schemas.microsoft.com/office/powerpoint/2010/main" val="37550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1388532"/>
            <a:ext cx="9147175" cy="5461001"/>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0" y="0"/>
            <a:ext cx="9143999" cy="1363133"/>
            <a:chOff x="0" y="0"/>
            <a:chExt cx="9143999" cy="1363133"/>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9" name="Title 1"/>
          <p:cNvSpPr txBox="1">
            <a:spLocks/>
          </p:cNvSpPr>
          <p:nvPr/>
        </p:nvSpPr>
        <p:spPr>
          <a:xfrm>
            <a:off x="457200" y="11128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rPr>
              <a:t>FINANCIAL AID TERMS</a:t>
            </a:r>
            <a:endParaRPr lang="en-US" b="1" dirty="0">
              <a:solidFill>
                <a:srgbClr val="FFC000"/>
              </a:solidFill>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2533" y="2353728"/>
            <a:ext cx="1649948" cy="198983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8016" y="4868323"/>
            <a:ext cx="1163917" cy="1178650"/>
          </a:xfrm>
          <a:prstGeom prst="rect">
            <a:avLst/>
          </a:prstGeom>
        </p:spPr>
      </p:pic>
      <p:sp>
        <p:nvSpPr>
          <p:cNvPr id="16" name="TextBox 15"/>
          <p:cNvSpPr txBox="1"/>
          <p:nvPr/>
        </p:nvSpPr>
        <p:spPr>
          <a:xfrm>
            <a:off x="1921933" y="2319862"/>
            <a:ext cx="6595534" cy="4308872"/>
          </a:xfrm>
          <a:prstGeom prst="rect">
            <a:avLst/>
          </a:prstGeom>
          <a:noFill/>
        </p:spPr>
        <p:txBody>
          <a:bodyPr wrap="square" rtlCol="0">
            <a:spAutoFit/>
          </a:bodyPr>
          <a:lstStyle/>
          <a:p>
            <a:pPr marL="457200" lvl="2" defTabSz="457200">
              <a:spcBef>
                <a:spcPct val="0"/>
              </a:spcBef>
              <a:spcAft>
                <a:spcPts val="600"/>
              </a:spcAft>
              <a:buClr>
                <a:srgbClr val="FFC000"/>
              </a:buClr>
            </a:pPr>
            <a:r>
              <a:rPr lang="en-US" sz="3200" b="1" dirty="0" smtClean="0">
                <a:solidFill>
                  <a:schemeClr val="tx2">
                    <a:lumMod val="40000"/>
                    <a:lumOff val="60000"/>
                  </a:schemeClr>
                </a:solidFill>
              </a:rPr>
              <a:t>Need-based aid </a:t>
            </a:r>
          </a:p>
          <a:p>
            <a:pPr marL="800100" lvl="1" indent="-342900" defTabSz="457200">
              <a:spcBef>
                <a:spcPct val="0"/>
              </a:spcBef>
              <a:spcAft>
                <a:spcPts val="1200"/>
              </a:spcAft>
              <a:buClr>
                <a:srgbClr val="FFC61E"/>
              </a:buClr>
              <a:buSzPct val="125000"/>
              <a:buFont typeface="Wingdings" panose="05000000000000000000" pitchFamily="2" charset="2"/>
              <a:buChar char="§"/>
            </a:pPr>
            <a:r>
              <a:rPr lang="en-US" sz="2800" dirty="0" smtClean="0">
                <a:solidFill>
                  <a:schemeClr val="bg1"/>
                </a:solidFill>
              </a:rPr>
              <a:t>Determined by FAFSA data and/or other statement of financial need</a:t>
            </a:r>
            <a:endParaRPr lang="en-US" sz="3600" b="1" dirty="0" smtClean="0">
              <a:solidFill>
                <a:schemeClr val="bg1"/>
              </a:solidFill>
            </a:endParaRPr>
          </a:p>
          <a:p>
            <a:pPr marL="0" lvl="1" defTabSz="457200">
              <a:spcBef>
                <a:spcPct val="0"/>
              </a:spcBef>
              <a:spcAft>
                <a:spcPts val="600"/>
              </a:spcAft>
              <a:buClr>
                <a:srgbClr val="FFC000"/>
              </a:buClr>
            </a:pPr>
            <a:r>
              <a:rPr lang="en-US" sz="3200" b="1" dirty="0" smtClean="0"/>
              <a:t>                    </a:t>
            </a:r>
            <a:r>
              <a:rPr lang="en-US" sz="3600" b="1" dirty="0" smtClean="0">
                <a:solidFill>
                  <a:srgbClr val="FFC61E"/>
                </a:solidFill>
              </a:rPr>
              <a:t>VS.</a:t>
            </a:r>
          </a:p>
          <a:p>
            <a:pPr marL="457200" lvl="2" defTabSz="457200">
              <a:spcBef>
                <a:spcPct val="0"/>
              </a:spcBef>
              <a:spcAft>
                <a:spcPts val="600"/>
              </a:spcAft>
              <a:buClr>
                <a:srgbClr val="FFC000"/>
              </a:buClr>
            </a:pPr>
            <a:r>
              <a:rPr lang="en-US" sz="3200" b="1" dirty="0" smtClean="0">
                <a:solidFill>
                  <a:srgbClr val="8EB4E3"/>
                </a:solidFill>
              </a:rPr>
              <a:t>Merit-based aid</a:t>
            </a:r>
          </a:p>
          <a:p>
            <a:pPr marL="800100" lvl="1" indent="-342900" defTabSz="457200">
              <a:spcBef>
                <a:spcPct val="0"/>
              </a:spcBef>
              <a:spcAft>
                <a:spcPts val="600"/>
              </a:spcAft>
              <a:buClr>
                <a:srgbClr val="FFC000"/>
              </a:buClr>
              <a:buFont typeface="Wingdings" panose="05000000000000000000" pitchFamily="2" charset="2"/>
              <a:buChar char="§"/>
            </a:pPr>
            <a:r>
              <a:rPr lang="en-US" sz="2800" dirty="0" smtClean="0">
                <a:solidFill>
                  <a:srgbClr val="FFFFFF"/>
                </a:solidFill>
              </a:rPr>
              <a:t>Determined by other factors: talent, academics, interest, etc.</a:t>
            </a:r>
            <a:endParaRPr lang="en-US" sz="3600" b="1" dirty="0" smtClean="0">
              <a:solidFill>
                <a:srgbClr val="FFFFFF"/>
              </a:solidFill>
            </a:endParaRPr>
          </a:p>
          <a:p>
            <a:pPr lvl="1">
              <a:spcBef>
                <a:spcPct val="0"/>
              </a:spcBef>
              <a:spcAft>
                <a:spcPct val="60000"/>
              </a:spcAft>
              <a:buClr>
                <a:schemeClr val="accent6"/>
              </a:buClr>
            </a:pPr>
            <a:endParaRPr lang="en-US" sz="3200" b="1" dirty="0" smtClean="0">
              <a:solidFill>
                <a:srgbClr val="FFC61E"/>
              </a:solidFill>
            </a:endParaRPr>
          </a:p>
        </p:txBody>
      </p:sp>
    </p:spTree>
    <p:extLst>
      <p:ext uri="{BB962C8B-B14F-4D97-AF65-F5344CB8AC3E}">
        <p14:creationId xmlns:p14="http://schemas.microsoft.com/office/powerpoint/2010/main" val="291320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1388532"/>
            <a:ext cx="9147175" cy="5461001"/>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0" y="0"/>
            <a:ext cx="9143999" cy="1363133"/>
            <a:chOff x="0" y="0"/>
            <a:chExt cx="9143999" cy="1363133"/>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9" name="Title 1"/>
          <p:cNvSpPr txBox="1">
            <a:spLocks/>
          </p:cNvSpPr>
          <p:nvPr/>
        </p:nvSpPr>
        <p:spPr>
          <a:xfrm>
            <a:off x="457200" y="11128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rPr>
              <a:t>FINANCIAL AID TERMS</a:t>
            </a:r>
            <a:endParaRPr lang="en-US" b="1" dirty="0">
              <a:solidFill>
                <a:srgbClr val="FFC000"/>
              </a:solidFill>
            </a:endParaRPr>
          </a:p>
        </p:txBody>
      </p:sp>
      <p:sp>
        <p:nvSpPr>
          <p:cNvPr id="12" name="TextBox 11"/>
          <p:cNvSpPr txBox="1"/>
          <p:nvPr/>
        </p:nvSpPr>
        <p:spPr>
          <a:xfrm>
            <a:off x="457200" y="1830611"/>
            <a:ext cx="8348134" cy="5487400"/>
          </a:xfrm>
          <a:prstGeom prst="rect">
            <a:avLst/>
          </a:prstGeom>
          <a:noFill/>
        </p:spPr>
        <p:txBody>
          <a:bodyPr wrap="square" rtlCol="0">
            <a:spAutoFit/>
          </a:bodyPr>
          <a:lstStyle/>
          <a:p>
            <a:pPr marL="457200" lvl="2" defTabSz="457200">
              <a:spcBef>
                <a:spcPct val="0"/>
              </a:spcBef>
              <a:spcAft>
                <a:spcPts val="504"/>
              </a:spcAft>
              <a:buClr>
                <a:srgbClr val="DD0000"/>
              </a:buClr>
            </a:pPr>
            <a:r>
              <a:rPr lang="en-US" sz="3200" b="1" dirty="0" smtClean="0">
                <a:solidFill>
                  <a:srgbClr val="8EB4E3"/>
                </a:solidFill>
              </a:rPr>
              <a:t>Grants</a:t>
            </a:r>
          </a:p>
          <a:p>
            <a:pPr marL="800100" lvl="1" indent="-342900" defTabSz="457200">
              <a:spcBef>
                <a:spcPct val="0"/>
              </a:spcBef>
              <a:spcAft>
                <a:spcPts val="600"/>
              </a:spcAft>
              <a:buClr>
                <a:srgbClr val="FFC61E"/>
              </a:buClr>
              <a:buSzPct val="125000"/>
              <a:buFont typeface="Wingdings" panose="05000000000000000000" pitchFamily="2" charset="2"/>
              <a:buChar char="§"/>
            </a:pPr>
            <a:r>
              <a:rPr lang="en-US" sz="2800" dirty="0" smtClean="0">
                <a:solidFill>
                  <a:srgbClr val="FFFFFF"/>
                </a:solidFill>
              </a:rPr>
              <a:t>Eligibility based on financial need</a:t>
            </a:r>
          </a:p>
          <a:p>
            <a:pPr marL="800100" lvl="1" indent="-342900" defTabSz="457200">
              <a:spcBef>
                <a:spcPct val="0"/>
              </a:spcBef>
              <a:spcAft>
                <a:spcPts val="1200"/>
              </a:spcAft>
              <a:buClr>
                <a:srgbClr val="FFC61E"/>
              </a:buClr>
              <a:buSzPct val="125000"/>
              <a:buFont typeface="Wingdings" panose="05000000000000000000" pitchFamily="2" charset="2"/>
              <a:buChar char="§"/>
            </a:pPr>
            <a:r>
              <a:rPr lang="en-US" sz="2800" dirty="0" smtClean="0">
                <a:solidFill>
                  <a:srgbClr val="FFFFFF"/>
                </a:solidFill>
              </a:rPr>
              <a:t>No repayment required</a:t>
            </a:r>
          </a:p>
          <a:p>
            <a:pPr marL="457200" lvl="2" defTabSz="457200">
              <a:spcBef>
                <a:spcPct val="0"/>
              </a:spcBef>
              <a:spcAft>
                <a:spcPts val="1200"/>
              </a:spcAft>
              <a:buClr>
                <a:srgbClr val="DD0000"/>
              </a:buClr>
            </a:pPr>
            <a:r>
              <a:rPr lang="en-US" sz="3200" b="1" dirty="0" smtClean="0">
                <a:solidFill>
                  <a:srgbClr val="8EB4E3"/>
                </a:solidFill>
              </a:rPr>
              <a:t>Scholarships</a:t>
            </a:r>
          </a:p>
          <a:p>
            <a:pPr marL="800100" lvl="1" indent="-342900" defTabSz="457200">
              <a:spcBef>
                <a:spcPct val="0"/>
              </a:spcBef>
              <a:spcAft>
                <a:spcPts val="1200"/>
              </a:spcAft>
              <a:buClr>
                <a:srgbClr val="FFC61E"/>
              </a:buClr>
              <a:buSzPct val="125000"/>
              <a:buFont typeface="Wingdings" panose="05000000000000000000" pitchFamily="2" charset="2"/>
              <a:buChar char="§"/>
            </a:pPr>
            <a:r>
              <a:rPr lang="en-US" sz="2800" dirty="0" smtClean="0">
                <a:solidFill>
                  <a:srgbClr val="FFFFFF"/>
                </a:solidFill>
              </a:rPr>
              <a:t>Eligibility based on EFC, remaining need, merit, or a combination</a:t>
            </a:r>
          </a:p>
          <a:p>
            <a:pPr marL="800100" lvl="1" indent="-342900" defTabSz="457200">
              <a:spcBef>
                <a:spcPct val="0"/>
              </a:spcBef>
              <a:spcAft>
                <a:spcPts val="1200"/>
              </a:spcAft>
              <a:buClr>
                <a:srgbClr val="FFC61E"/>
              </a:buClr>
              <a:buSzPct val="125000"/>
              <a:buFont typeface="Wingdings" panose="05000000000000000000" pitchFamily="2" charset="2"/>
              <a:buChar char="§"/>
            </a:pPr>
            <a:r>
              <a:rPr lang="en-US" sz="2800" dirty="0" smtClean="0">
                <a:solidFill>
                  <a:srgbClr val="FFFFFF"/>
                </a:solidFill>
              </a:rPr>
              <a:t>No repayment required</a:t>
            </a:r>
          </a:p>
          <a:p>
            <a:pPr marL="457200" lvl="2" defTabSz="457200">
              <a:spcBef>
                <a:spcPct val="0"/>
              </a:spcBef>
              <a:spcAft>
                <a:spcPts val="600"/>
              </a:spcAft>
              <a:buClr>
                <a:srgbClr val="DD0000"/>
              </a:buClr>
            </a:pPr>
            <a:r>
              <a:rPr lang="en-US" sz="3200" b="1" dirty="0" smtClean="0">
                <a:solidFill>
                  <a:srgbClr val="8EB4E3"/>
                </a:solidFill>
              </a:rPr>
              <a:t>Work study</a:t>
            </a:r>
          </a:p>
          <a:p>
            <a:pPr marL="800100" lvl="1" indent="-342900" defTabSz="457200">
              <a:spcBef>
                <a:spcPct val="0"/>
              </a:spcBef>
              <a:spcAft>
                <a:spcPts val="600"/>
              </a:spcAft>
              <a:buClr>
                <a:srgbClr val="FFC61E"/>
              </a:buClr>
              <a:buSzPct val="125000"/>
              <a:buFont typeface="Wingdings" panose="05000000000000000000" pitchFamily="2" charset="2"/>
              <a:buChar char="§"/>
            </a:pPr>
            <a:r>
              <a:rPr lang="en-US" sz="2800" dirty="0" smtClean="0">
                <a:solidFill>
                  <a:srgbClr val="FFFFFF"/>
                </a:solidFill>
              </a:rPr>
              <a:t>Awarded by the college using FAFSA information</a:t>
            </a:r>
            <a:endParaRPr lang="en-US" sz="3200" b="1" dirty="0" smtClean="0"/>
          </a:p>
        </p:txBody>
      </p:sp>
    </p:spTree>
    <p:extLst>
      <p:ext uri="{BB962C8B-B14F-4D97-AF65-F5344CB8AC3E}">
        <p14:creationId xmlns:p14="http://schemas.microsoft.com/office/powerpoint/2010/main" val="423477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1388532"/>
            <a:ext cx="9147175" cy="5461001"/>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 name="Group 1"/>
          <p:cNvGrpSpPr/>
          <p:nvPr/>
        </p:nvGrpSpPr>
        <p:grpSpPr>
          <a:xfrm>
            <a:off x="0" y="0"/>
            <a:ext cx="9143999" cy="1363133"/>
            <a:chOff x="0" y="0"/>
            <a:chExt cx="9143999" cy="1363133"/>
          </a:xfrm>
        </p:grpSpPr>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1363133"/>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032662" y="0"/>
              <a:ext cx="3111337" cy="1363133"/>
            </a:xfrm>
            <a:prstGeom prst="rect">
              <a:avLst/>
            </a:prstGeom>
          </p:spPr>
        </p:pic>
        <p:pic>
          <p:nvPicPr>
            <p:cNvPr id="11" name="Picture 10"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794162" y="0"/>
              <a:ext cx="3238500" cy="1363133"/>
            </a:xfrm>
            <a:prstGeom prst="rect">
              <a:avLst/>
            </a:prstGeom>
          </p:spPr>
        </p:pic>
      </p:grpSp>
      <p:sp>
        <p:nvSpPr>
          <p:cNvPr id="9" name="Title 1"/>
          <p:cNvSpPr txBox="1">
            <a:spLocks/>
          </p:cNvSpPr>
          <p:nvPr/>
        </p:nvSpPr>
        <p:spPr>
          <a:xfrm>
            <a:off x="457200" y="11128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rPr>
              <a:t>FINANCIAL AID TERMS</a:t>
            </a:r>
            <a:endParaRPr lang="en-US" b="1" dirty="0">
              <a:solidFill>
                <a:srgbClr val="FFC000"/>
              </a:solidFill>
            </a:endParaRPr>
          </a:p>
        </p:txBody>
      </p:sp>
      <p:sp>
        <p:nvSpPr>
          <p:cNvPr id="13" name="TextBox 12"/>
          <p:cNvSpPr txBox="1"/>
          <p:nvPr/>
        </p:nvSpPr>
        <p:spPr>
          <a:xfrm>
            <a:off x="965200" y="2032009"/>
            <a:ext cx="7687727" cy="4342728"/>
          </a:xfrm>
          <a:prstGeom prst="rect">
            <a:avLst/>
          </a:prstGeom>
          <a:noFill/>
        </p:spPr>
        <p:txBody>
          <a:bodyPr wrap="square" rtlCol="0">
            <a:spAutoFit/>
          </a:bodyPr>
          <a:lstStyle/>
          <a:p>
            <a:pPr marL="0" lvl="1" defTabSz="457200">
              <a:spcBef>
                <a:spcPct val="0"/>
              </a:spcBef>
              <a:spcAft>
                <a:spcPts val="504"/>
              </a:spcAft>
              <a:buClr>
                <a:srgbClr val="DD0000"/>
              </a:buClr>
            </a:pPr>
            <a:r>
              <a:rPr lang="en-US" sz="3200" b="1" dirty="0" smtClean="0">
                <a:solidFill>
                  <a:srgbClr val="8EB4E3"/>
                </a:solidFill>
              </a:rPr>
              <a:t>Student Loans</a:t>
            </a:r>
          </a:p>
          <a:p>
            <a:pPr marL="800100" lvl="1" indent="-342900" defTabSz="457200">
              <a:spcBef>
                <a:spcPct val="0"/>
              </a:spcBef>
              <a:spcAft>
                <a:spcPts val="600"/>
              </a:spcAft>
              <a:buClr>
                <a:srgbClr val="FFC61E"/>
              </a:buClr>
              <a:buSzPct val="125000"/>
              <a:buFont typeface="Wingdings" panose="05000000000000000000" pitchFamily="2" charset="2"/>
              <a:buChar char="§"/>
            </a:pPr>
            <a:r>
              <a:rPr lang="en-US" sz="2800" dirty="0">
                <a:solidFill>
                  <a:schemeClr val="bg1"/>
                </a:solidFill>
              </a:rPr>
              <a:t>Federal and Private Loans</a:t>
            </a:r>
          </a:p>
          <a:p>
            <a:pPr marL="800100" lvl="1" indent="-342900" defTabSz="457200">
              <a:spcBef>
                <a:spcPct val="0"/>
              </a:spcBef>
              <a:spcAft>
                <a:spcPts val="600"/>
              </a:spcAft>
              <a:buClr>
                <a:srgbClr val="FFC61E"/>
              </a:buClr>
              <a:buSzPct val="125000"/>
              <a:buFont typeface="Wingdings" panose="05000000000000000000" pitchFamily="2" charset="2"/>
              <a:buChar char="§"/>
            </a:pPr>
            <a:r>
              <a:rPr lang="en-US" sz="2800" dirty="0" smtClean="0">
                <a:solidFill>
                  <a:schemeClr val="bg1"/>
                </a:solidFill>
              </a:rPr>
              <a:t>Must be paid back</a:t>
            </a:r>
          </a:p>
          <a:p>
            <a:pPr marL="0" lvl="1" defTabSz="457200">
              <a:spcBef>
                <a:spcPts val="1200"/>
              </a:spcBef>
              <a:spcAft>
                <a:spcPts val="1200"/>
              </a:spcAft>
              <a:buClr>
                <a:srgbClr val="DD0000"/>
              </a:buClr>
            </a:pPr>
            <a:r>
              <a:rPr lang="en-US" sz="3200" b="1" dirty="0" smtClean="0">
                <a:solidFill>
                  <a:srgbClr val="8EB4E3"/>
                </a:solidFill>
              </a:rPr>
              <a:t>Federal Education Tax Credits</a:t>
            </a:r>
          </a:p>
          <a:p>
            <a:pPr marL="800100" lvl="1" indent="-342900" defTabSz="457200">
              <a:spcBef>
                <a:spcPct val="0"/>
              </a:spcBef>
              <a:spcAft>
                <a:spcPts val="1200"/>
              </a:spcAft>
              <a:buClr>
                <a:srgbClr val="FFC61E"/>
              </a:buClr>
              <a:buSzPct val="125000"/>
              <a:buFont typeface="Wingdings" panose="05000000000000000000" pitchFamily="2" charset="2"/>
              <a:buChar char="§"/>
            </a:pPr>
            <a:r>
              <a:rPr lang="en-US" sz="2800" b="1" dirty="0" smtClean="0">
                <a:solidFill>
                  <a:srgbClr val="FFFFFF"/>
                </a:solidFill>
              </a:rPr>
              <a:t>American Opportunity Tax Credit</a:t>
            </a:r>
            <a:r>
              <a:rPr lang="en-US" sz="2800" dirty="0" smtClean="0">
                <a:solidFill>
                  <a:srgbClr val="FFFFFF"/>
                </a:solidFill>
              </a:rPr>
              <a:t>: Up to $2,500 annually</a:t>
            </a:r>
          </a:p>
          <a:p>
            <a:pPr marL="800100" lvl="1" indent="-342900" defTabSz="457200">
              <a:spcBef>
                <a:spcPct val="0"/>
              </a:spcBef>
              <a:spcAft>
                <a:spcPts val="1200"/>
              </a:spcAft>
              <a:buClr>
                <a:srgbClr val="FFC61E"/>
              </a:buClr>
              <a:buSzPct val="125000"/>
              <a:buFont typeface="Wingdings" panose="05000000000000000000" pitchFamily="2" charset="2"/>
              <a:buChar char="§"/>
            </a:pPr>
            <a:r>
              <a:rPr lang="en-US" sz="2800" b="1" dirty="0" smtClean="0">
                <a:solidFill>
                  <a:srgbClr val="FFFFFF"/>
                </a:solidFill>
              </a:rPr>
              <a:t>Lifetime Learning Credit:</a:t>
            </a:r>
            <a:r>
              <a:rPr lang="en-US" sz="2800" dirty="0" smtClean="0">
                <a:solidFill>
                  <a:srgbClr val="FFFFFF"/>
                </a:solidFill>
              </a:rPr>
              <a:t> Up to $2,000 per family per year for additional years</a:t>
            </a:r>
          </a:p>
        </p:txBody>
      </p:sp>
      <p:sp>
        <p:nvSpPr>
          <p:cNvPr id="14" name="TextBox 13"/>
          <p:cNvSpPr txBox="1"/>
          <p:nvPr/>
        </p:nvSpPr>
        <p:spPr>
          <a:xfrm>
            <a:off x="-3176" y="6256206"/>
            <a:ext cx="9147175" cy="800219"/>
          </a:xfrm>
          <a:prstGeom prst="rect">
            <a:avLst/>
          </a:prstGeom>
          <a:noFill/>
        </p:spPr>
        <p:txBody>
          <a:bodyPr wrap="square" rtlCol="0">
            <a:spAutoFit/>
          </a:bodyPr>
          <a:lstStyle/>
          <a:p>
            <a:pPr marL="0" lvl="1" algn="ctr"/>
            <a:r>
              <a:rPr lang="en-US" sz="2800" b="1" dirty="0">
                <a:solidFill>
                  <a:srgbClr val="FFC000"/>
                </a:solidFill>
              </a:rPr>
              <a:t>www.irs.gov</a:t>
            </a:r>
          </a:p>
          <a:p>
            <a:pPr algn="ctr"/>
            <a:endParaRPr lang="en-US" dirty="0"/>
          </a:p>
        </p:txBody>
      </p:sp>
    </p:spTree>
    <p:extLst>
      <p:ext uri="{BB962C8B-B14F-4D97-AF65-F5344CB8AC3E}">
        <p14:creationId xmlns:p14="http://schemas.microsoft.com/office/powerpoint/2010/main" val="3025204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27 at 12.39.50 PM.pn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0" y="0"/>
            <a:ext cx="2806701" cy="3771900"/>
          </a:xfrm>
          <a:prstGeom prst="rect">
            <a:avLst/>
          </a:prstGeom>
        </p:spPr>
      </p:pic>
      <p:sp>
        <p:nvSpPr>
          <p:cNvPr id="5" name="Rectangle 4"/>
          <p:cNvSpPr/>
          <p:nvPr/>
        </p:nvSpPr>
        <p:spPr>
          <a:xfrm>
            <a:off x="-3176" y="3775346"/>
            <a:ext cx="9147175" cy="2053508"/>
          </a:xfrm>
          <a:prstGeom prst="rect">
            <a:avLst/>
          </a:prstGeom>
          <a:gradFill flip="none" rotWithShape="1">
            <a:gsLst>
              <a:gs pos="14000">
                <a:srgbClr val="492919"/>
              </a:gs>
              <a:gs pos="97000">
                <a:srgbClr val="492919"/>
              </a:gs>
              <a:gs pos="66000">
                <a:srgbClr val="A87800"/>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Screen Shot 2014-09-27 at 12.43.45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2662" y="0"/>
            <a:ext cx="3111337" cy="3759200"/>
          </a:xfrm>
          <a:prstGeom prst="rect">
            <a:avLst/>
          </a:prstGeom>
        </p:spPr>
      </p:pic>
      <p:pic>
        <p:nvPicPr>
          <p:cNvPr id="7" name="Picture 6" descr="Screen Shot 2014-09-27 at 12.52.43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8002" y="0"/>
            <a:ext cx="3238500" cy="3759200"/>
          </a:xfrm>
          <a:prstGeom prst="rect">
            <a:avLst/>
          </a:prstGeom>
        </p:spPr>
      </p:pic>
      <p:pic>
        <p:nvPicPr>
          <p:cNvPr id="8" name="Picture 7" descr="Screen Shot 2014-09-27 at 12.54.01 P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48" y="5828854"/>
            <a:ext cx="6032500" cy="1029146"/>
          </a:xfrm>
          <a:prstGeom prst="rect">
            <a:avLst/>
          </a:prstGeom>
        </p:spPr>
      </p:pic>
      <p:sp>
        <p:nvSpPr>
          <p:cNvPr id="9" name="Rectangle 8"/>
          <p:cNvSpPr/>
          <p:nvPr/>
        </p:nvSpPr>
        <p:spPr>
          <a:xfrm>
            <a:off x="6036502" y="5828854"/>
            <a:ext cx="3107498" cy="1029146"/>
          </a:xfrm>
          <a:prstGeom prst="rect">
            <a:avLst/>
          </a:prstGeom>
          <a:gradFill>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tesealbw2013.tif"/>
          <p:cNvPicPr>
            <a:picLocks noChangeAspect="1"/>
          </p:cNvPicPr>
          <p:nvPr/>
        </p:nvPicPr>
        <p:blipFill>
          <a:blip r:embed="rId8" cstate="print">
            <a:extLst>
              <a:ext uri="{BEBA8EAE-BF5A-486C-A8C5-ECC9F3942E4B}">
                <a14:imgProps xmlns:a14="http://schemas.microsoft.com/office/drawing/2010/main">
                  <a14:imgLayer r:embed="rId9">
                    <a14:imgEffect>
                      <a14:backgroundRemoval t="250" b="100000" l="0" r="100000"/>
                    </a14:imgEffect>
                  </a14:imgLayer>
                </a14:imgProps>
              </a:ext>
              <a:ext uri="{28A0092B-C50C-407E-A947-70E740481C1C}">
                <a14:useLocalDpi xmlns:a14="http://schemas.microsoft.com/office/drawing/2010/main"/>
              </a:ext>
            </a:extLst>
          </a:blip>
          <a:stretch>
            <a:fillRect/>
          </a:stretch>
        </p:blipFill>
        <p:spPr>
          <a:xfrm>
            <a:off x="8192717" y="5944814"/>
            <a:ext cx="773486" cy="773486"/>
          </a:xfrm>
          <a:prstGeom prst="rect">
            <a:avLst/>
          </a:prstGeom>
        </p:spPr>
      </p:pic>
      <p:sp>
        <p:nvSpPr>
          <p:cNvPr id="11" name="TextBox 10"/>
          <p:cNvSpPr txBox="1"/>
          <p:nvPr/>
        </p:nvSpPr>
        <p:spPr>
          <a:xfrm>
            <a:off x="423333" y="4216400"/>
            <a:ext cx="8212667" cy="830997"/>
          </a:xfrm>
          <a:prstGeom prst="rect">
            <a:avLst/>
          </a:prstGeom>
          <a:noFill/>
        </p:spPr>
        <p:txBody>
          <a:bodyPr wrap="square" rtlCol="0">
            <a:spAutoFit/>
          </a:bodyPr>
          <a:lstStyle/>
          <a:p>
            <a:pPr algn="ctr"/>
            <a:r>
              <a:rPr lang="en-US" sz="4800" b="1" dirty="0" smtClean="0">
                <a:solidFill>
                  <a:srgbClr val="B7DEE8"/>
                </a:solidFill>
              </a:rPr>
              <a:t>Oregon Opportunity Grant</a:t>
            </a:r>
            <a:endParaRPr lang="en-US" sz="4800" b="1" dirty="0">
              <a:solidFill>
                <a:srgbClr val="B7DEE8"/>
              </a:solidFill>
            </a:endParaRPr>
          </a:p>
        </p:txBody>
      </p:sp>
    </p:spTree>
    <p:extLst>
      <p:ext uri="{BB962C8B-B14F-4D97-AF65-F5344CB8AC3E}">
        <p14:creationId xmlns:p14="http://schemas.microsoft.com/office/powerpoint/2010/main" val="404984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userDrawn="1"/>
        </p:nvSpPr>
        <p:spPr>
          <a:xfrm>
            <a:off x="-3176" y="0"/>
            <a:ext cx="9147175" cy="6849533"/>
          </a:xfrm>
          <a:prstGeom prst="rect">
            <a:avLst/>
          </a:prstGeom>
          <a:gradFill flip="none" rotWithShape="1">
            <a:gsLst>
              <a:gs pos="14000">
                <a:srgbClr val="492919"/>
              </a:gs>
              <a:gs pos="97000">
                <a:srgbClr val="956A01"/>
              </a:gs>
              <a:gs pos="69000">
                <a:srgbClr val="996D01"/>
              </a:gs>
              <a:gs pos="81000">
                <a:srgbClr val="956A0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Screen Shot 2014-09-27 at 12.39.50 PM.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rcRect/>
          <a:stretch/>
        </p:blipFill>
        <p:spPr>
          <a:xfrm>
            <a:off x="-16934" y="5232395"/>
            <a:ext cx="1380070" cy="1625605"/>
          </a:xfrm>
          <a:prstGeom prst="rect">
            <a:avLst/>
          </a:prstGeom>
        </p:spPr>
      </p:pic>
      <p:pic>
        <p:nvPicPr>
          <p:cNvPr id="10" name="Picture 9" descr="Screen Shot 2014-09-27 at 12.43.45 PM.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rot="16200000">
            <a:off x="-613831" y="613830"/>
            <a:ext cx="2590799" cy="1363133"/>
          </a:xfrm>
          <a:prstGeom prst="rect">
            <a:avLst/>
          </a:prstGeom>
        </p:spPr>
      </p:pic>
      <p:sp>
        <p:nvSpPr>
          <p:cNvPr id="2" name="Title 1"/>
          <p:cNvSpPr>
            <a:spLocks noGrp="1"/>
          </p:cNvSpPr>
          <p:nvPr>
            <p:ph type="title"/>
          </p:nvPr>
        </p:nvSpPr>
        <p:spPr>
          <a:xfrm>
            <a:off x="1574800" y="274638"/>
            <a:ext cx="7112000" cy="1143000"/>
          </a:xfrm>
        </p:spPr>
        <p:txBody>
          <a:bodyPr>
            <a:normAutofit fontScale="90000"/>
          </a:bodyPr>
          <a:lstStyle/>
          <a:p>
            <a:r>
              <a:rPr lang="en-US" b="1" dirty="0" smtClean="0">
                <a:solidFill>
                  <a:srgbClr val="B7DEE8"/>
                </a:solidFill>
              </a:rPr>
              <a:t>OREGON OPPORTUNITY GRANT</a:t>
            </a:r>
            <a:endParaRPr lang="en-US" b="1" dirty="0">
              <a:solidFill>
                <a:srgbClr val="B7DEE8"/>
              </a:solidFill>
            </a:endParaRPr>
          </a:p>
        </p:txBody>
      </p:sp>
      <p:cxnSp>
        <p:nvCxnSpPr>
          <p:cNvPr id="8" name="Straight Connector 7"/>
          <p:cNvCxnSpPr/>
          <p:nvPr/>
        </p:nvCxnSpPr>
        <p:spPr>
          <a:xfrm>
            <a:off x="0" y="2605615"/>
            <a:ext cx="1359959" cy="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811867" y="1126060"/>
            <a:ext cx="6874933" cy="5223481"/>
          </a:xfrm>
          <a:prstGeom prst="rect">
            <a:avLst/>
          </a:prstGeom>
          <a:noFill/>
        </p:spPr>
        <p:txBody>
          <a:bodyPr wrap="square" rtlCol="0">
            <a:spAutoFit/>
          </a:bodyPr>
          <a:lstStyle/>
          <a:p>
            <a:pPr>
              <a:lnSpc>
                <a:spcPct val="90000"/>
              </a:lnSpc>
              <a:spcAft>
                <a:spcPct val="30000"/>
              </a:spcAft>
              <a:buClr>
                <a:srgbClr val="FFC61E"/>
              </a:buClr>
              <a:buSzPct val="125000"/>
            </a:pPr>
            <a:endParaRPr lang="en-US" sz="2600" dirty="0"/>
          </a:p>
          <a:p>
            <a:pPr marL="508000" indent="-457200">
              <a:lnSpc>
                <a:spcPct val="90000"/>
              </a:lnSpc>
              <a:spcAft>
                <a:spcPct val="30000"/>
              </a:spcAft>
              <a:buClr>
                <a:schemeClr val="accent5">
                  <a:lumMod val="60000"/>
                  <a:lumOff val="40000"/>
                </a:schemeClr>
              </a:buClr>
              <a:buSzPct val="125000"/>
              <a:buFont typeface="Wingdings" pitchFamily="2" charset="2"/>
              <a:buChar char="§"/>
            </a:pPr>
            <a:r>
              <a:rPr lang="en-US" sz="3200" dirty="0" smtClean="0">
                <a:solidFill>
                  <a:srgbClr val="FFFFFF"/>
                </a:solidFill>
              </a:rPr>
              <a:t>Must file FAFSA by February 1, 2015</a:t>
            </a:r>
          </a:p>
          <a:p>
            <a:pPr marL="508000" indent="-457200">
              <a:lnSpc>
                <a:spcPct val="90000"/>
              </a:lnSpc>
              <a:spcAft>
                <a:spcPct val="30000"/>
              </a:spcAft>
              <a:buClr>
                <a:schemeClr val="accent5">
                  <a:lumMod val="60000"/>
                  <a:lumOff val="40000"/>
                </a:schemeClr>
              </a:buClr>
              <a:buSzPct val="125000"/>
              <a:buFont typeface="Wingdings" pitchFamily="2" charset="2"/>
              <a:buChar char="§"/>
            </a:pPr>
            <a:r>
              <a:rPr lang="en-US" sz="3200" dirty="0" smtClean="0">
                <a:solidFill>
                  <a:srgbClr val="FFFFFF"/>
                </a:solidFill>
              </a:rPr>
              <a:t>$2,000  Award (full-time)</a:t>
            </a:r>
          </a:p>
          <a:p>
            <a:pPr marL="508000" indent="-457200">
              <a:lnSpc>
                <a:spcPct val="90000"/>
              </a:lnSpc>
              <a:spcAft>
                <a:spcPct val="30000"/>
              </a:spcAft>
              <a:buClr>
                <a:schemeClr val="accent5">
                  <a:lumMod val="60000"/>
                  <a:lumOff val="40000"/>
                </a:schemeClr>
              </a:buClr>
              <a:buSzPct val="125000"/>
              <a:buFont typeface="Wingdings" pitchFamily="2" charset="2"/>
              <a:buChar char="§"/>
            </a:pPr>
            <a:r>
              <a:rPr lang="en-US" sz="3200" dirty="0" smtClean="0">
                <a:solidFill>
                  <a:srgbClr val="FFFFFF"/>
                </a:solidFill>
              </a:rPr>
              <a:t>Oregon residents attending Oregon institutions</a:t>
            </a:r>
          </a:p>
          <a:p>
            <a:pPr marL="508000" indent="-457200">
              <a:lnSpc>
                <a:spcPct val="90000"/>
              </a:lnSpc>
              <a:spcAft>
                <a:spcPct val="30000"/>
              </a:spcAft>
              <a:buClr>
                <a:schemeClr val="accent5">
                  <a:lumMod val="60000"/>
                  <a:lumOff val="40000"/>
                </a:schemeClr>
              </a:buClr>
              <a:buSzPct val="125000"/>
              <a:buFont typeface="Wingdings" pitchFamily="2" charset="2"/>
              <a:buChar char="§"/>
            </a:pPr>
            <a:r>
              <a:rPr lang="en-US" sz="3200" dirty="0" smtClean="0">
                <a:solidFill>
                  <a:srgbClr val="FFFFFF"/>
                </a:solidFill>
              </a:rPr>
              <a:t>Awards are made first-come first- served until the funds run out</a:t>
            </a:r>
          </a:p>
          <a:p>
            <a:pPr marL="508000" indent="-457200">
              <a:lnSpc>
                <a:spcPct val="90000"/>
              </a:lnSpc>
              <a:spcAft>
                <a:spcPct val="30000"/>
              </a:spcAft>
              <a:buClr>
                <a:schemeClr val="accent5">
                  <a:lumMod val="60000"/>
                  <a:lumOff val="40000"/>
                </a:schemeClr>
              </a:buClr>
              <a:buSzPct val="125000"/>
              <a:buFont typeface="Wingdings" pitchFamily="2" charset="2"/>
              <a:buChar char="§"/>
            </a:pPr>
            <a:r>
              <a:rPr lang="en-US" sz="3200" dirty="0" smtClean="0">
                <a:solidFill>
                  <a:srgbClr val="FFFFFF"/>
                </a:solidFill>
              </a:rPr>
              <a:t>OSAC will notify OOG awardees by email of their award</a:t>
            </a:r>
          </a:p>
          <a:p>
            <a:pPr>
              <a:lnSpc>
                <a:spcPct val="90000"/>
              </a:lnSpc>
              <a:spcAft>
                <a:spcPct val="30000"/>
              </a:spcAft>
              <a:buClr>
                <a:srgbClr val="FFC000"/>
              </a:buClr>
            </a:pPr>
            <a:endParaRPr lang="en-US" sz="2600" dirty="0" smtClean="0"/>
          </a:p>
        </p:txBody>
      </p:sp>
      <p:sp>
        <p:nvSpPr>
          <p:cNvPr id="12" name="TextBox 11"/>
          <p:cNvSpPr txBox="1"/>
          <p:nvPr/>
        </p:nvSpPr>
        <p:spPr>
          <a:xfrm>
            <a:off x="3877733" y="6063383"/>
            <a:ext cx="2514600" cy="523220"/>
          </a:xfrm>
          <a:prstGeom prst="rect">
            <a:avLst/>
          </a:prstGeom>
          <a:noFill/>
        </p:spPr>
        <p:txBody>
          <a:bodyPr wrap="square" rtlCol="0">
            <a:spAutoFit/>
          </a:bodyPr>
          <a:lstStyle/>
          <a:p>
            <a:r>
              <a:rPr lang="en-US" sz="2800" b="1" dirty="0" smtClean="0">
                <a:solidFill>
                  <a:srgbClr val="93CDDD"/>
                </a:solidFill>
              </a:rPr>
              <a:t>www.fafsa.gov</a:t>
            </a:r>
            <a:endParaRPr lang="en-US" sz="2800" b="1" dirty="0">
              <a:solidFill>
                <a:srgbClr val="93CDDD"/>
              </a:solidFill>
            </a:endParaRPr>
          </a:p>
        </p:txBody>
      </p:sp>
      <p:grpSp>
        <p:nvGrpSpPr>
          <p:cNvPr id="13" name="Group 12"/>
          <p:cNvGrpSpPr/>
          <p:nvPr/>
        </p:nvGrpSpPr>
        <p:grpSpPr>
          <a:xfrm>
            <a:off x="-3175" y="2605615"/>
            <a:ext cx="1363134" cy="2631019"/>
            <a:chOff x="-3175" y="2605615"/>
            <a:chExt cx="1363134" cy="2631019"/>
          </a:xfrm>
        </p:grpSpPr>
        <p:pic>
          <p:nvPicPr>
            <p:cNvPr id="14" name="Picture 13" descr="Screen Shot 2014-09-27 at 12.52.43 PM.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rot="16200000">
              <a:off x="-633942" y="3242733"/>
              <a:ext cx="2624668" cy="1363133"/>
            </a:xfrm>
            <a:prstGeom prst="rect">
              <a:avLst/>
            </a:prstGeom>
          </p:spPr>
        </p:pic>
        <p:cxnSp>
          <p:nvCxnSpPr>
            <p:cNvPr id="15" name="Straight Connector 14"/>
            <p:cNvCxnSpPr/>
            <p:nvPr/>
          </p:nvCxnSpPr>
          <p:spPr>
            <a:xfrm>
              <a:off x="0" y="2605615"/>
              <a:ext cx="1359959" cy="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2063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4982</Words>
  <Application>Microsoft Office PowerPoint</Application>
  <PresentationFormat>On-screen Show (4:3)</PresentationFormat>
  <Paragraphs>529</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Candara</vt:lpstr>
      <vt:lpstr>Times New Roman</vt:lpstr>
      <vt:lpstr>Wingdings</vt:lpstr>
      <vt:lpstr>Office Theme</vt:lpstr>
      <vt:lpstr>PowerPoint Presentation</vt:lpstr>
      <vt:lpstr>PowerPoint Presentation</vt:lpstr>
      <vt:lpstr>TOPICS TO COVER</vt:lpstr>
      <vt:lpstr>PowerPoint Presentation</vt:lpstr>
      <vt:lpstr>PowerPoint Presentation</vt:lpstr>
      <vt:lpstr>PowerPoint Presentation</vt:lpstr>
      <vt:lpstr>PowerPoint Presentation</vt:lpstr>
      <vt:lpstr>PowerPoint Presentation</vt:lpstr>
      <vt:lpstr>OREGON OPPORTUNITY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Matsushita</dc:creator>
  <cp:lastModifiedBy>Castillo, Katie</cp:lastModifiedBy>
  <cp:revision>52</cp:revision>
  <cp:lastPrinted>2014-10-02T17:45:20Z</cp:lastPrinted>
  <dcterms:created xsi:type="dcterms:W3CDTF">2014-09-27T20:02:28Z</dcterms:created>
  <dcterms:modified xsi:type="dcterms:W3CDTF">2014-12-17T22:14:31Z</dcterms:modified>
</cp:coreProperties>
</file>